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00" r:id="rId1"/>
  </p:sldMasterIdLst>
  <p:notesMasterIdLst>
    <p:notesMasterId r:id="rId49"/>
  </p:notesMasterIdLst>
  <p:handoutMasterIdLst>
    <p:handoutMasterId r:id="rId50"/>
  </p:handoutMasterIdLst>
  <p:sldIdLst>
    <p:sldId id="462" r:id="rId2"/>
    <p:sldId id="260" r:id="rId3"/>
    <p:sldId id="256" r:id="rId4"/>
    <p:sldId id="695" r:id="rId5"/>
    <p:sldId id="696" r:id="rId6"/>
    <p:sldId id="694" r:id="rId7"/>
    <p:sldId id="697" r:id="rId8"/>
    <p:sldId id="711" r:id="rId9"/>
    <p:sldId id="700" r:id="rId10"/>
    <p:sldId id="675" r:id="rId11"/>
    <p:sldId id="676" r:id="rId12"/>
    <p:sldId id="629" r:id="rId13"/>
    <p:sldId id="627" r:id="rId14"/>
    <p:sldId id="707" r:id="rId15"/>
    <p:sldId id="706" r:id="rId16"/>
    <p:sldId id="708" r:id="rId17"/>
    <p:sldId id="709" r:id="rId18"/>
    <p:sldId id="710" r:id="rId19"/>
    <p:sldId id="687" r:id="rId20"/>
    <p:sldId id="689" r:id="rId21"/>
    <p:sldId id="691" r:id="rId22"/>
    <p:sldId id="712" r:id="rId23"/>
    <p:sldId id="692" r:id="rId24"/>
    <p:sldId id="686" r:id="rId25"/>
    <p:sldId id="688" r:id="rId26"/>
    <p:sldId id="715" r:id="rId27"/>
    <p:sldId id="714" r:id="rId28"/>
    <p:sldId id="716" r:id="rId29"/>
    <p:sldId id="678" r:id="rId30"/>
    <p:sldId id="679" r:id="rId31"/>
    <p:sldId id="681" r:id="rId32"/>
    <p:sldId id="680" r:id="rId33"/>
    <p:sldId id="682" r:id="rId34"/>
    <p:sldId id="684" r:id="rId35"/>
    <p:sldId id="683" r:id="rId36"/>
    <p:sldId id="685" r:id="rId37"/>
    <p:sldId id="698" r:id="rId38"/>
    <p:sldId id="699" r:id="rId39"/>
    <p:sldId id="705" r:id="rId40"/>
    <p:sldId id="703" r:id="rId41"/>
    <p:sldId id="704" r:id="rId42"/>
    <p:sldId id="718" r:id="rId43"/>
    <p:sldId id="719" r:id="rId44"/>
    <p:sldId id="720" r:id="rId45"/>
    <p:sldId id="721" r:id="rId46"/>
    <p:sldId id="722" r:id="rId47"/>
    <p:sldId id="723" r:id="rId48"/>
  </p:sldIdLst>
  <p:sldSz cx="9906000" cy="6858000" type="A4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Раздел по умолчанию" id="{72CD6D64-64FE-4AF8-95F6-A57B42F604F7}">
          <p14:sldIdLst>
            <p14:sldId id="462"/>
            <p14:sldId id="260"/>
            <p14:sldId id="256"/>
            <p14:sldId id="695"/>
            <p14:sldId id="696"/>
            <p14:sldId id="694"/>
            <p14:sldId id="697"/>
            <p14:sldId id="711"/>
            <p14:sldId id="700"/>
            <p14:sldId id="675"/>
            <p14:sldId id="676"/>
            <p14:sldId id="629"/>
            <p14:sldId id="627"/>
            <p14:sldId id="707"/>
            <p14:sldId id="706"/>
            <p14:sldId id="708"/>
            <p14:sldId id="709"/>
            <p14:sldId id="710"/>
            <p14:sldId id="687"/>
            <p14:sldId id="689"/>
            <p14:sldId id="691"/>
            <p14:sldId id="712"/>
            <p14:sldId id="692"/>
            <p14:sldId id="686"/>
            <p14:sldId id="688"/>
            <p14:sldId id="715"/>
            <p14:sldId id="714"/>
            <p14:sldId id="717"/>
            <p14:sldId id="698"/>
            <p14:sldId id="699"/>
            <p14:sldId id="705"/>
            <p14:sldId id="703"/>
            <p14:sldId id="704"/>
            <p14:sldId id="718"/>
            <p14:sldId id="719"/>
            <p14:sldId id="720"/>
            <p14:sldId id="721"/>
            <p14:sldId id="722"/>
            <p14:sldId id="723"/>
            <p14:sldId id="716"/>
            <p14:sldId id="678"/>
            <p14:sldId id="679"/>
            <p14:sldId id="680"/>
            <p14:sldId id="681"/>
            <p14:sldId id="682"/>
            <p14:sldId id="684"/>
            <p14:sldId id="683"/>
            <p14:sldId id="68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2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FF00"/>
    <a:srgbClr val="0033CC"/>
    <a:srgbClr val="FF3300"/>
    <a:srgbClr val="FFCC99"/>
    <a:srgbClr val="99FF99"/>
    <a:srgbClr val="CC99FF"/>
    <a:srgbClr val="99CC00"/>
    <a:srgbClr val="D62A90"/>
    <a:srgbClr val="99FF33"/>
    <a:srgbClr val="FFFF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3783" autoAdjust="0"/>
    <p:restoredTop sz="92548" autoAdjust="0"/>
  </p:normalViewPr>
  <p:slideViewPr>
    <p:cSldViewPr>
      <p:cViewPr>
        <p:scale>
          <a:sx n="110" d="100"/>
          <a:sy n="110" d="100"/>
        </p:scale>
        <p:origin x="-1458" y="-3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45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844" y="9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9528E-9210-4E3E-A261-54D9E9D6B47F}" type="datetimeFigureOut">
              <a:rPr lang="ru-RU" smtClean="0"/>
              <a:pPr/>
              <a:t>22.11.2024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14977-B9A1-4104-B99A-4A69FE6B9C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170029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7C680882-5D7D-45A9-B0D8-7C13C25E68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235530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0824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6037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2670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742950" y="2130435"/>
            <a:ext cx="84201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2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8" name="Text Box 1033"/>
          <p:cNvSpPr txBox="1">
            <a:spLocks noChangeArrowheads="1"/>
          </p:cNvSpPr>
          <p:nvPr userDrawn="1"/>
        </p:nvSpPr>
        <p:spPr bwMode="auto">
          <a:xfrm>
            <a:off x="1280592" y="115888"/>
            <a:ext cx="8625408" cy="8125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nard MT Condensed" pitchFamily="18" charset="0"/>
                <a:cs typeface="Arial" charset="0"/>
              </a:defRPr>
            </a:lvl9pPr>
          </a:lstStyle>
          <a:p>
            <a:pPr algn="ctr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ru-RU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Нижегородский государственный университет им. Н.И. Лобачевского </a:t>
            </a:r>
            <a:endParaRPr lang="ru-RU" sz="2000" b="1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20000"/>
              </a:lnSpc>
              <a:spcAft>
                <a:spcPct val="20000"/>
              </a:spcAft>
              <a:defRPr/>
            </a:pPr>
            <a:r>
              <a:rPr lang="ru-RU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Институт информационных технологий, математики и механики</a:t>
            </a: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31064" y="105644"/>
            <a:ext cx="1223772" cy="111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948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973402" y="6381750"/>
            <a:ext cx="8736542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32426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2257" y="6408738"/>
            <a:ext cx="2051711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07920" y="6408738"/>
            <a:ext cx="576130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3171" y="6408738"/>
            <a:ext cx="935567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446" y="6163627"/>
            <a:ext cx="764858" cy="6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9846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973402" y="6381750"/>
            <a:ext cx="8736542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132426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2257" y="6408738"/>
            <a:ext cx="2051711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07920" y="6408738"/>
            <a:ext cx="576130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446" y="6163627"/>
            <a:ext cx="764858" cy="6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003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3450" y="207963"/>
            <a:ext cx="946589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Введение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092" y="1071546"/>
            <a:ext cx="9501254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2256" y="6408738"/>
            <a:ext cx="2051711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07919" y="6408738"/>
            <a:ext cx="576130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43171" y="6408738"/>
            <a:ext cx="935567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973402" y="6381750"/>
            <a:ext cx="8736542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32426" y="960438"/>
            <a:ext cx="9439936" cy="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32425" y="109538"/>
            <a:ext cx="0" cy="863600"/>
          </a:xfrm>
          <a:prstGeom prst="line">
            <a:avLst/>
          </a:prstGeom>
          <a:noFill/>
          <a:ln w="38100">
            <a:solidFill>
              <a:srgbClr val="0969CD"/>
            </a:solidFill>
            <a:round/>
            <a:headEnd/>
            <a:tailEnd/>
          </a:ln>
          <a:effec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latin typeface="+mn-lt"/>
              <a:cs typeface="Arial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43446" y="6163627"/>
            <a:ext cx="764858" cy="69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325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SzPct val="80000"/>
        <a:buFont typeface="Wingdings" pitchFamily="2" charset="2"/>
        <a:buChar char="q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809625" indent="-2667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076325" indent="-2667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1343025" indent="-2667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Ø"/>
        <a:tabLst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925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5238" y="87313"/>
            <a:ext cx="2238375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38" y="87313"/>
            <a:ext cx="228600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67313" y="87313"/>
            <a:ext cx="24003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39988" y="87313"/>
            <a:ext cx="2655887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128464" y="1844824"/>
            <a:ext cx="9777536" cy="75405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ru-RU" b="1" cap="small" dirty="0">
                <a:solidFill>
                  <a:srgbClr val="FFFFFF"/>
                </a:solidFill>
                <a:effectLst>
                  <a:glow rad="139700">
                    <a:srgbClr val="000000">
                      <a:satMod val="175000"/>
                      <a:alpha val="40000"/>
                    </a:srgbClr>
                  </a:glow>
                </a:effectLst>
              </a:rPr>
              <a:t>Нижегородский государственный университет им. Н.И. Лобачевского</a:t>
            </a:r>
            <a:r>
              <a:rPr lang="en-US" b="1" cap="small" dirty="0">
                <a:solidFill>
                  <a:srgbClr val="FFFFFF"/>
                </a:solidFill>
                <a:effectLst>
                  <a:glow rad="139700">
                    <a:srgbClr val="000000">
                      <a:satMod val="175000"/>
                      <a:alpha val="40000"/>
                    </a:srgbClr>
                  </a:glow>
                </a:effectLst>
              </a:rPr>
              <a:t> </a:t>
            </a:r>
          </a:p>
          <a:p>
            <a:pPr algn="ctr">
              <a:spcBef>
                <a:spcPts val="600"/>
              </a:spcBef>
              <a:defRPr/>
            </a:pPr>
            <a:r>
              <a:rPr lang="ru-RU" sz="2000" b="1" cap="small" dirty="0">
                <a:solidFill>
                  <a:srgbClr val="FFFFFF"/>
                </a:solidFill>
                <a:effectLst>
                  <a:glow rad="139700">
                    <a:srgbClr val="000000">
                      <a:satMod val="175000"/>
                      <a:alpha val="40000"/>
                    </a:srgbClr>
                  </a:glow>
                </a:effectLst>
              </a:rPr>
              <a:t>Институт информационных технологий, математики и механики</a:t>
            </a:r>
            <a:endParaRPr lang="en-US" sz="2000" b="1" cap="small" dirty="0">
              <a:solidFill>
                <a:srgbClr val="FFFFFF"/>
              </a:solidFill>
              <a:effectLst>
                <a:glow rad="139700">
                  <a:srgbClr val="000000">
                    <a:satMod val="175000"/>
                    <a:alpha val="40000"/>
                  </a:srgb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CB953F5-BDBD-467E-B686-833B321F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</a:t>
            </a:r>
            <a:r>
              <a:rPr lang="en-US" dirty="0"/>
              <a:t>DCSC</a:t>
            </a:r>
            <a:r>
              <a:rPr lang="ru-RU" dirty="0"/>
              <a:t> (</a:t>
            </a:r>
            <a:r>
              <a:rPr lang="en-US" dirty="0" err="1"/>
              <a:t>CombBLAS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9F9B18C-58FC-4799-AFE0-D28AF6B000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D00638C-4998-43C0-BAA8-35ED3548A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3F6C5D3-2BCA-4751-894D-132216C5B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10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3C3E8BF-D283-437F-8B6C-FA99923D6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4" r="4172" b="1755"/>
          <a:stretch/>
        </p:blipFill>
        <p:spPr>
          <a:xfrm>
            <a:off x="4342323" y="1437444"/>
            <a:ext cx="5397023" cy="4615803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xmlns="" id="{332ECE41-8AC3-4B10-BE4B-9D7C620562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4528" y="1556792"/>
          <a:ext cx="2916000" cy="291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xmlns="" val="334593215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xmlns="" val="304706843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xmlns="" val="3157282864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xmlns="" val="373632801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xmlns="" val="291215054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xmlns="" val="2221776005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xmlns="" val="2174387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xmlns="" val="312355546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xmlns="" val="278593804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6324883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</a:t>
                      </a:r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406568623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42654621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</a:t>
                      </a:r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6008674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38258898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417375279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428120627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</a:t>
                      </a:r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36715907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ru-RU" sz="160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401885264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1EB74E1C-EDCA-433C-BCB1-E6BE49C9B620}"/>
                  </a:ext>
                </a:extLst>
              </p:cNvPr>
              <p:cNvSpPr/>
              <p:nvPr/>
            </p:nvSpPr>
            <p:spPr>
              <a:xfrm>
                <a:off x="138308" y="2830126"/>
                <a:ext cx="6277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EB74E1C-EDCA-433C-BCB1-E6BE49C9B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08" y="2830126"/>
                <a:ext cx="62773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4411D20A-9A80-4D0E-BBE0-9DE7ECDDE9FB}"/>
              </a:ext>
            </a:extLst>
          </p:cNvPr>
          <p:cNvSpPr/>
          <p:nvPr/>
        </p:nvSpPr>
        <p:spPr>
          <a:xfrm>
            <a:off x="66300" y="1081488"/>
            <a:ext cx="5077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B050"/>
                </a:solidFill>
                <a:latin typeface="+mn-lt"/>
              </a:rPr>
              <a:t>A = {(5, 0, 0.1),</a:t>
            </a:r>
            <a:r>
              <a:rPr lang="ru-RU" dirty="0">
                <a:solidFill>
                  <a:srgbClr val="00B050"/>
                </a:solidFill>
                <a:latin typeface="+mn-lt"/>
              </a:rPr>
              <a:t> </a:t>
            </a:r>
            <a:r>
              <a:rPr lang="pt-BR" dirty="0">
                <a:solidFill>
                  <a:srgbClr val="00B050"/>
                </a:solidFill>
                <a:latin typeface="+mn-lt"/>
              </a:rPr>
              <a:t>(7, 0, 0.2)</a:t>
            </a:r>
            <a:r>
              <a:rPr lang="ru-RU" dirty="0">
                <a:solidFill>
                  <a:srgbClr val="00B050"/>
                </a:solidFill>
                <a:latin typeface="+mn-lt"/>
              </a:rPr>
              <a:t>, </a:t>
            </a:r>
            <a:r>
              <a:rPr lang="pt-BR" dirty="0">
                <a:solidFill>
                  <a:srgbClr val="00B050"/>
                </a:solidFill>
                <a:latin typeface="+mn-lt"/>
              </a:rPr>
              <a:t>(3, 6, 0.3),</a:t>
            </a:r>
            <a:r>
              <a:rPr lang="ru-RU" dirty="0">
                <a:solidFill>
                  <a:srgbClr val="00B050"/>
                </a:solidFill>
                <a:latin typeface="+mn-lt"/>
              </a:rPr>
              <a:t> </a:t>
            </a:r>
            <a:r>
              <a:rPr lang="pt-BR" dirty="0">
                <a:solidFill>
                  <a:srgbClr val="00B050"/>
                </a:solidFill>
                <a:latin typeface="+mn-lt"/>
              </a:rPr>
              <a:t>(1, 7, 0.4)}</a:t>
            </a:r>
            <a:endParaRPr lang="ru-RU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10F32315-BB05-4A05-AE16-F3D5B8171CD0}"/>
              </a:ext>
            </a:extLst>
          </p:cNvPr>
          <p:cNvSpPr/>
          <p:nvPr/>
        </p:nvSpPr>
        <p:spPr>
          <a:xfrm>
            <a:off x="96391" y="4451098"/>
            <a:ext cx="48456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n-lt"/>
              </a:rPr>
              <a:t>Цель: сжать </a:t>
            </a:r>
            <a:r>
              <a:rPr lang="en-US" dirty="0">
                <a:latin typeface="+mn-lt"/>
              </a:rPr>
              <a:t>JC</a:t>
            </a:r>
          </a:p>
          <a:p>
            <a:r>
              <a:rPr lang="en-US" dirty="0">
                <a:latin typeface="+mn-lt"/>
              </a:rPr>
              <a:t>D(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) = JC(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 + 1) − JC(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) – </a:t>
            </a:r>
            <a:r>
              <a:rPr lang="ru-RU" dirty="0">
                <a:latin typeface="+mn-lt"/>
              </a:rPr>
              <a:t>матрица разницы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CP – column pointer (JC </a:t>
            </a:r>
            <a:r>
              <a:rPr lang="ru-RU" dirty="0">
                <a:latin typeface="+mn-lt"/>
              </a:rPr>
              <a:t>без повторений</a:t>
            </a:r>
            <a:r>
              <a:rPr lang="en-US" dirty="0">
                <a:latin typeface="+mn-lt"/>
              </a:rPr>
              <a:t>)</a:t>
            </a:r>
          </a:p>
          <a:p>
            <a:r>
              <a:rPr lang="en-US" dirty="0">
                <a:latin typeface="+mn-lt"/>
              </a:rPr>
              <a:t>AUX</a:t>
            </a:r>
            <a:r>
              <a:rPr lang="ru-RU" dirty="0">
                <a:latin typeface="+mn-lt"/>
              </a:rPr>
              <a:t> – указатель на ненулевой столбец, делит старый </a:t>
            </a:r>
            <a:r>
              <a:rPr lang="en-US" dirty="0">
                <a:latin typeface="+mn-lt"/>
              </a:rPr>
              <a:t>JC </a:t>
            </a:r>
            <a:r>
              <a:rPr lang="ru-RU" dirty="0">
                <a:latin typeface="+mn-lt"/>
              </a:rPr>
              <a:t>на фрагменты длины 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(n+1)/</a:t>
            </a:r>
            <a:r>
              <a:rPr lang="en-US" dirty="0" err="1">
                <a:latin typeface="+mn-lt"/>
              </a:rPr>
              <a:t>nzc</a:t>
            </a:r>
            <a:r>
              <a:rPr lang="ru-RU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nzc</a:t>
            </a:r>
            <a:r>
              <a:rPr lang="en-US" dirty="0">
                <a:latin typeface="+mn-lt"/>
              </a:rPr>
              <a:t> – </a:t>
            </a:r>
            <a:r>
              <a:rPr lang="ru-RU" dirty="0">
                <a:latin typeface="+mn-lt"/>
              </a:rPr>
              <a:t>число непустых столбцов</a:t>
            </a:r>
          </a:p>
        </p:txBody>
      </p:sp>
    </p:spTree>
    <p:extLst>
      <p:ext uri="{BB962C8B-B14F-4D97-AF65-F5344CB8AC3E}">
        <p14:creationId xmlns:p14="http://schemas.microsoft.com/office/powerpoint/2010/main" xmlns="" val="353096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CB953F5-BDBD-467E-B686-833B321F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Формат </a:t>
            </a:r>
            <a:r>
              <a:rPr lang="en-US" dirty="0"/>
              <a:t>DCSC</a:t>
            </a:r>
            <a:r>
              <a:rPr lang="ru-RU" dirty="0"/>
              <a:t> (</a:t>
            </a:r>
            <a:r>
              <a:rPr lang="en-US" dirty="0" err="1"/>
              <a:t>CombBLAS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9F9B18C-58FC-4799-AFE0-D28AF6B000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D00638C-4998-43C0-BAA8-35ED3548A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3F6C5D3-2BCA-4751-894D-132216C5B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11</a:t>
            </a:fld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EA5BC887-ABAC-446E-A257-3D3F7D375B96}"/>
              </a:ext>
            </a:extLst>
          </p:cNvPr>
          <p:cNvSpPr/>
          <p:nvPr/>
        </p:nvSpPr>
        <p:spPr>
          <a:xfrm>
            <a:off x="973045" y="5485408"/>
            <a:ext cx="833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Buluc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A., Gilbert J. R. On the representation and multiplication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hypersparse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matrices //2008 IEEE International Symposium on Parallel and Distributed Processing. – IEEE, 2008. – С. 1-11.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04D425FC-6105-4EF6-AB39-33D9BE85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1722855"/>
            <a:ext cx="3672408" cy="360208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275F849F-F120-4517-9F96-2E39C753592C}"/>
              </a:ext>
            </a:extLst>
          </p:cNvPr>
          <p:cNvSpPr/>
          <p:nvPr/>
        </p:nvSpPr>
        <p:spPr>
          <a:xfrm>
            <a:off x="66300" y="1081488"/>
            <a:ext cx="5077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B050"/>
                </a:solidFill>
                <a:latin typeface="+mn-lt"/>
              </a:rPr>
              <a:t>A = {(5, 0, 0.1),</a:t>
            </a:r>
            <a:r>
              <a:rPr lang="ru-RU" dirty="0">
                <a:solidFill>
                  <a:srgbClr val="00B050"/>
                </a:solidFill>
                <a:latin typeface="+mn-lt"/>
              </a:rPr>
              <a:t> </a:t>
            </a:r>
            <a:r>
              <a:rPr lang="pt-BR" dirty="0">
                <a:solidFill>
                  <a:srgbClr val="00B050"/>
                </a:solidFill>
                <a:latin typeface="+mn-lt"/>
              </a:rPr>
              <a:t>(7, 0, 0.2)</a:t>
            </a:r>
            <a:r>
              <a:rPr lang="ru-RU" dirty="0">
                <a:solidFill>
                  <a:srgbClr val="00B050"/>
                </a:solidFill>
                <a:latin typeface="+mn-lt"/>
              </a:rPr>
              <a:t>, </a:t>
            </a:r>
            <a:r>
              <a:rPr lang="pt-BR" dirty="0">
                <a:solidFill>
                  <a:srgbClr val="00B050"/>
                </a:solidFill>
                <a:latin typeface="+mn-lt"/>
              </a:rPr>
              <a:t>(3, 6, 0.3),</a:t>
            </a:r>
            <a:r>
              <a:rPr lang="ru-RU" dirty="0">
                <a:solidFill>
                  <a:srgbClr val="00B050"/>
                </a:solidFill>
                <a:latin typeface="+mn-lt"/>
              </a:rPr>
              <a:t> </a:t>
            </a:r>
            <a:r>
              <a:rPr lang="pt-BR" dirty="0">
                <a:solidFill>
                  <a:srgbClr val="00B050"/>
                </a:solidFill>
                <a:latin typeface="+mn-lt"/>
              </a:rPr>
              <a:t>(1, 7, 0.4)}</a:t>
            </a:r>
            <a:endParaRPr lang="ru-RU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0A0740C6-8FDF-4037-B072-8BC2F93DFE86}"/>
              </a:ext>
            </a:extLst>
          </p:cNvPr>
          <p:cNvSpPr/>
          <p:nvPr/>
        </p:nvSpPr>
        <p:spPr>
          <a:xfrm>
            <a:off x="188930" y="1693268"/>
            <a:ext cx="48456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AUX</a:t>
            </a:r>
            <a:r>
              <a:rPr lang="ru-RU" dirty="0">
                <a:latin typeface="+mn-lt"/>
              </a:rPr>
              <a:t> – указатель на ненулевой столбец, делит старый </a:t>
            </a:r>
            <a:r>
              <a:rPr lang="en-US" dirty="0">
                <a:latin typeface="+mn-lt"/>
              </a:rPr>
              <a:t>JC </a:t>
            </a:r>
            <a:r>
              <a:rPr lang="ru-RU" dirty="0">
                <a:latin typeface="+mn-lt"/>
              </a:rPr>
              <a:t>на фрагменты длины </a:t>
            </a:r>
            <a:r>
              <a:rPr lang="en-US" dirty="0"/>
              <a:t> </a:t>
            </a:r>
            <a:r>
              <a:rPr lang="en-US" dirty="0">
                <a:latin typeface="+mn-lt"/>
              </a:rPr>
              <a:t>(n+1)/</a:t>
            </a:r>
            <a:r>
              <a:rPr lang="en-US" dirty="0" err="1">
                <a:latin typeface="+mn-lt"/>
              </a:rPr>
              <a:t>nzc</a:t>
            </a:r>
            <a:r>
              <a:rPr lang="ru-RU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nzc</a:t>
            </a:r>
            <a:r>
              <a:rPr lang="en-US" dirty="0">
                <a:latin typeface="+mn-lt"/>
              </a:rPr>
              <a:t> – </a:t>
            </a:r>
            <a:r>
              <a:rPr lang="ru-RU" dirty="0">
                <a:latin typeface="+mn-lt"/>
              </a:rPr>
              <a:t>число непустых столбцов</a:t>
            </a:r>
          </a:p>
          <a:p>
            <a:r>
              <a:rPr lang="en-US" dirty="0">
                <a:latin typeface="+mn-lt"/>
              </a:rPr>
              <a:t>JC</a:t>
            </a:r>
            <a:r>
              <a:rPr lang="ru-RU" dirty="0">
                <a:latin typeface="+mn-lt"/>
              </a:rPr>
              <a:t> – индексы столбцов</a:t>
            </a:r>
          </a:p>
          <a:p>
            <a:r>
              <a:rPr lang="ru-RU" dirty="0">
                <a:latin typeface="+mn-lt"/>
              </a:rPr>
              <a:t>CP – </a:t>
            </a:r>
            <a:r>
              <a:rPr lang="ru-RU" dirty="0" err="1">
                <a:latin typeface="+mn-lt"/>
              </a:rPr>
              <a:t>column</a:t>
            </a:r>
            <a:r>
              <a:rPr lang="ru-RU" dirty="0">
                <a:latin typeface="+mn-lt"/>
              </a:rPr>
              <a:t> </a:t>
            </a:r>
            <a:r>
              <a:rPr lang="ru-RU" dirty="0" err="1">
                <a:latin typeface="+mn-lt"/>
              </a:rPr>
              <a:t>pointer</a:t>
            </a:r>
            <a:r>
              <a:rPr lang="ru-RU" dirty="0">
                <a:latin typeface="+mn-lt"/>
              </a:rPr>
              <a:t> (JC без повторений)</a:t>
            </a:r>
          </a:p>
          <a:p>
            <a:r>
              <a:rPr lang="en-US" dirty="0">
                <a:latin typeface="+mn-lt"/>
              </a:rPr>
              <a:t>IR</a:t>
            </a:r>
            <a:r>
              <a:rPr lang="ru-RU" dirty="0">
                <a:latin typeface="+mn-lt"/>
              </a:rPr>
              <a:t> – индексы строк</a:t>
            </a:r>
          </a:p>
          <a:p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546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вычислительных экспериментов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Источник: </a:t>
                </a:r>
                <a:r>
                  <a:rPr lang="en-US" dirty="0" err="1"/>
                  <a:t>Buluç</a:t>
                </a:r>
                <a:r>
                  <a:rPr lang="en-US" dirty="0"/>
                  <a:t> A. et al. Distributed-memory breadth-first search on massive graphs //</a:t>
                </a:r>
                <a:r>
                  <a:rPr lang="en-US" dirty="0" err="1"/>
                  <a:t>arXiv</a:t>
                </a:r>
                <a:r>
                  <a:rPr lang="en-US" dirty="0"/>
                  <a:t> preprint arXiv:1705.04590. – 2017.</a:t>
                </a:r>
                <a:endParaRPr lang="ru-RU" dirty="0"/>
              </a:p>
              <a:p>
                <a:r>
                  <a:rPr lang="ru-RU" dirty="0"/>
                  <a:t>Тестовая инфраструктура: </a:t>
                </a:r>
                <a:r>
                  <a:rPr lang="en-US" dirty="0"/>
                  <a:t>Cray XK7</a:t>
                </a:r>
                <a:r>
                  <a:rPr lang="ru-RU" dirty="0"/>
                  <a:t> (</a:t>
                </a:r>
                <a:r>
                  <a:rPr lang="en-US" dirty="0"/>
                  <a:t>Titan</a:t>
                </a:r>
                <a:r>
                  <a:rPr lang="ru-RU" dirty="0"/>
                  <a:t>)</a:t>
                </a:r>
                <a:r>
                  <a:rPr lang="en-US" dirty="0"/>
                  <a:t>, 2.2 GHz, </a:t>
                </a:r>
                <a:r>
                  <a:rPr lang="ru-RU" dirty="0"/>
                  <a:t>16 ядер на чип, память </a:t>
                </a:r>
                <a:r>
                  <a:rPr lang="en-US" dirty="0"/>
                  <a:t>22 Gb</a:t>
                </a:r>
                <a:r>
                  <a:rPr lang="ru-RU" dirty="0"/>
                  <a:t>.</a:t>
                </a:r>
              </a:p>
              <a:p>
                <a:r>
                  <a:rPr lang="ru-RU" dirty="0"/>
                  <a:t>Тестовые графы: </a:t>
                </a:r>
                <a:r>
                  <a:rPr lang="en-US" dirty="0"/>
                  <a:t>R-MAT </a:t>
                </a:r>
                <a:r>
                  <a:rPr lang="ru-RU" dirty="0"/>
                  <a:t>порядка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=31, 32, 33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со степенью вершин 16</a:t>
                </a:r>
                <a:r>
                  <a:rPr lang="en-US" dirty="0"/>
                  <a:t>; </a:t>
                </a:r>
                <a:r>
                  <a:rPr lang="ru-RU" dirty="0"/>
                  <a:t>граф </a:t>
                </a:r>
                <a:r>
                  <a:rPr lang="ru-RU" dirty="0" err="1"/>
                  <a:t>Твиттер</a:t>
                </a:r>
                <a:r>
                  <a:rPr lang="ru-RU" dirty="0"/>
                  <a:t> с </a:t>
                </a:r>
                <a:r>
                  <a:rPr lang="en-US" dirty="0"/>
                  <a:t>61.5 </a:t>
                </a:r>
                <a:r>
                  <a:rPr lang="ru-RU" dirty="0"/>
                  <a:t>млн вершин и</a:t>
                </a:r>
                <a:r>
                  <a:rPr lang="en-US" dirty="0"/>
                  <a:t> 1.47 </a:t>
                </a:r>
                <a:r>
                  <a:rPr lang="ru-RU" dirty="0"/>
                  <a:t>биллионом ребер.</a:t>
                </a:r>
              </a:p>
              <a:p>
                <a:r>
                  <a:rPr lang="ru-RU" dirty="0"/>
                  <a:t>Производительность измеряется в </a:t>
                </a:r>
                <a:r>
                  <a:rPr lang="en-US" dirty="0"/>
                  <a:t>TEPS – </a:t>
                </a:r>
                <a:r>
                  <a:rPr lang="ru-RU" dirty="0" err="1"/>
                  <a:t>Traversed</a:t>
                </a:r>
                <a:r>
                  <a:rPr lang="ru-RU" dirty="0"/>
                  <a:t/>
                </a:r>
                <a:r>
                  <a:rPr lang="ru-RU" dirty="0" err="1"/>
                  <a:t>Edges</a:t>
                </a:r>
                <a:r>
                  <a:rPr lang="ru-RU" dirty="0"/>
                  <a:t/>
                </a:r>
                <a:r>
                  <a:rPr lang="ru-RU" dirty="0" err="1"/>
                  <a:t>Per</a:t>
                </a:r>
                <a:r>
                  <a:rPr lang="ru-RU" dirty="0"/>
                  <a:t/>
                </a:r>
                <a:r>
                  <a:rPr lang="ru-RU" dirty="0" err="1"/>
                  <a:t>Second</a:t>
                </a:r>
                <a:r>
                  <a:rPr lang="ru-RU" dirty="0"/>
                  <a:t/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ru-RU" dirty="0"/>
                  <a:t>TEPS = число ребер в графе / время работы (в секундах)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449" t="-819" r="-13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214784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вычислительных экспериментов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Сравнение производительности при использовании форматов </a:t>
                </a:r>
                <a:r>
                  <a:rPr lang="en-US" dirty="0"/>
                  <a:t>CRS </a:t>
                </a:r>
                <a:r>
                  <a:rPr lang="ru-RU" dirty="0"/>
                  <a:t>и </a:t>
                </a:r>
                <a:r>
                  <a:rPr lang="en-US" dirty="0"/>
                  <a:t>DCSC</a:t>
                </a:r>
                <a:endParaRPr lang="ru-RU" dirty="0"/>
              </a:p>
              <a:p>
                <a:pPr marL="4746625" lvl="1"/>
                <a:r>
                  <a:rPr lang="ru-RU" dirty="0"/>
                  <a:t>В представлении </a:t>
                </a:r>
                <a:r>
                  <a:rPr lang="en-US" dirty="0"/>
                  <a:t>CRS </a:t>
                </a:r>
                <a:r>
                  <a:rPr lang="ru-RU" dirty="0"/>
                  <a:t>алгоритм работает быстрее, если граф убирается в память. Для этого необходимо поддерживать дополнительный массив размера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r>
                  <a:rPr lang="ru-RU" dirty="0"/>
                  <a:t>В </a:t>
                </a:r>
                <a:r>
                  <a:rPr lang="en-US" dirty="0"/>
                  <a:t>DCSC</a:t>
                </a:r>
                <a:r>
                  <a:rPr lang="ru-RU" dirty="0"/>
                  <a:t> вместо этого –  дополнительная косвенная индексация.</a:t>
                </a:r>
              </a:p>
              <a:p>
                <a:pPr marL="4746625" lvl="1"/>
                <a:r>
                  <a:rPr lang="ru-RU" dirty="0"/>
                  <a:t>При росте порядка графа производительность снижается для </a:t>
                </a:r>
                <a:r>
                  <a:rPr lang="en-US" dirty="0"/>
                  <a:t>CRS </a:t>
                </a:r>
                <a:r>
                  <a:rPr lang="ru-RU" dirty="0"/>
                  <a:t>представления</a:t>
                </a:r>
              </a:p>
              <a:p>
                <a:pPr marL="4746625" lvl="1"/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 l="-449" t="-819" r="-6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56" y="1916832"/>
            <a:ext cx="4628571" cy="3209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417466" y="5104798"/>
            <a:ext cx="42475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+mn-lt"/>
              </a:rPr>
              <a:t>Сравнение производительности </a:t>
            </a:r>
            <a:r>
              <a:rPr lang="en-US" sz="1400" dirty="0">
                <a:latin typeface="+mn-lt"/>
              </a:rPr>
              <a:t>DCSC</a:t>
            </a:r>
            <a:r>
              <a:rPr lang="ru-RU" sz="1400" dirty="0">
                <a:latin typeface="+mn-lt"/>
              </a:rPr>
              <a:t> и</a:t>
            </a:r>
            <a:r>
              <a:rPr lang="en-US" sz="1400" dirty="0">
                <a:latin typeface="+mn-lt"/>
              </a:rPr>
              <a:t> CRS. 6k </a:t>
            </a:r>
            <a:r>
              <a:rPr lang="ru-RU" sz="1400" dirty="0">
                <a:latin typeface="+mn-lt"/>
              </a:rPr>
              <a:t>на решетке процессоров 78*78, 12</a:t>
            </a:r>
            <a:r>
              <a:rPr lang="en-US" sz="1400" dirty="0">
                <a:latin typeface="+mn-lt"/>
              </a:rPr>
              <a:t>k </a:t>
            </a:r>
            <a:r>
              <a:rPr lang="ru-RU" sz="1400" dirty="0">
                <a:latin typeface="+mn-lt"/>
              </a:rPr>
              <a:t>– на решетке </a:t>
            </a:r>
            <a:r>
              <a:rPr lang="en-US" sz="1400" dirty="0">
                <a:latin typeface="+mn-lt"/>
              </a:rPr>
              <a:t>120*120. </a:t>
            </a:r>
            <a:endParaRPr lang="ru-RU" sz="1400" dirty="0">
              <a:latin typeface="+mn-lt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764901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772419F-66AA-4B97-B71D-B945EB8B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</a:t>
            </a:r>
            <a:r>
              <a:rPr lang="ru-RU" dirty="0"/>
              <a:t>5, </a:t>
            </a:r>
            <a:r>
              <a:rPr lang="en-US" dirty="0"/>
              <a:t>CSR2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90ED95B-42CF-4BBC-AC4A-6A6A57C0A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3A0EFA-2EA8-46E6-8DFC-118D60C2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14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484E7D5-DB0F-42A2-AE16-D7DB6B0F32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BA05648-8D3C-42FF-9809-DC2152E3C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252246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553C326-B3C8-4775-B985-F1C0C043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CSR-5</a:t>
            </a:r>
            <a:r>
              <a:rPr lang="ru-RU" dirty="0"/>
              <a:t> (</a:t>
            </a:r>
            <a:r>
              <a:rPr lang="en-US" dirty="0"/>
              <a:t>Liu W., </a:t>
            </a:r>
            <a:r>
              <a:rPr lang="en-US" dirty="0" err="1"/>
              <a:t>Vinter</a:t>
            </a:r>
            <a:r>
              <a:rPr lang="en-US" dirty="0"/>
              <a:t> B.</a:t>
            </a:r>
            <a:r>
              <a:rPr lang="ru-RU" dirty="0"/>
              <a:t>, 2015)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65E4BDB-393F-4B7A-8404-5CFD6793A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b="1" dirty="0"/>
              <a:t>Цель:</a:t>
            </a:r>
            <a:r>
              <a:rPr lang="ru-RU" sz="2000" dirty="0"/>
              <a:t> ускорение операции </a:t>
            </a:r>
            <a:r>
              <a:rPr lang="ru-RU" sz="2000" dirty="0" err="1"/>
              <a:t>SpMV</a:t>
            </a:r>
            <a:r>
              <a:rPr lang="ru-RU" sz="2000" dirty="0"/>
              <a:t> для матриц любой структуры при небольших затратах на конвертацию из формата CSR. Хотят избежать </a:t>
            </a:r>
            <a:r>
              <a:rPr lang="ru-RU" sz="2000" dirty="0" err="1"/>
              <a:t>structure-dependent</a:t>
            </a:r>
            <a:r>
              <a:rPr lang="ru-RU" sz="2000" dirty="0"/>
              <a:t> </a:t>
            </a:r>
            <a:r>
              <a:rPr lang="ru-RU" sz="2000" dirty="0" err="1"/>
              <a:t>parameter</a:t>
            </a:r>
            <a:r>
              <a:rPr lang="ru-RU" sz="2000" dirty="0"/>
              <a:t> </a:t>
            </a:r>
            <a:r>
              <a:rPr lang="ru-RU" sz="2000" dirty="0" err="1"/>
              <a:t>tuning</a:t>
            </a:r>
            <a:endParaRPr lang="ru-RU" sz="2000" dirty="0"/>
          </a:p>
          <a:p>
            <a:r>
              <a:rPr lang="ru-RU" sz="2000" b="1" dirty="0"/>
              <a:t>Представление матрицы</a:t>
            </a:r>
            <a:r>
              <a:rPr lang="ru-RU" sz="2000" dirty="0"/>
              <a:t>: матрица разбивается на небольшие плотные блоки (</a:t>
            </a:r>
            <a:r>
              <a:rPr lang="ru-RU" sz="2000" dirty="0" err="1"/>
              <a:t>tiles</a:t>
            </a:r>
            <a:r>
              <a:rPr lang="ru-RU" sz="2000" dirty="0"/>
              <a:t>) одинакового размера. Элементы блоков и их </a:t>
            </a:r>
            <a:r>
              <a:rPr lang="ru-RU" sz="2000" dirty="0" err="1"/>
              <a:t>столбцовые</a:t>
            </a:r>
            <a:r>
              <a:rPr lang="ru-RU" sz="2000" dirty="0"/>
              <a:t> индексы хранятся в массивах </a:t>
            </a:r>
            <a:r>
              <a:rPr lang="ru-RU" sz="2000" dirty="0" err="1"/>
              <a:t>val</a:t>
            </a:r>
            <a:r>
              <a:rPr lang="ru-RU" sz="2000" dirty="0"/>
              <a:t>, </a:t>
            </a:r>
            <a:r>
              <a:rPr lang="ru-RU" sz="2000" dirty="0" err="1"/>
              <a:t>col</a:t>
            </a:r>
            <a:r>
              <a:rPr lang="ru-RU" sz="2000" dirty="0"/>
              <a:t>, как в формате CSR, при этом внутри одного блока элементы хранятся по столбцам. Дополнительно хранится 4 вспомогательных массива.</a:t>
            </a:r>
          </a:p>
          <a:p>
            <a:r>
              <a:rPr lang="ru-RU" sz="2000" b="1" dirty="0"/>
              <a:t>Параметры:</a:t>
            </a:r>
            <a:r>
              <a:rPr lang="ru-RU" sz="2000" dirty="0"/>
              <a:t> σ и ω, – это длина и ширина блоков, которые выбираются, исходя из характеристик архитектуры процессора. ω – число операндов SIMD команды процессора (</a:t>
            </a:r>
            <a:r>
              <a:rPr lang="ru-RU" sz="2000" dirty="0" err="1"/>
              <a:t>execution</a:t>
            </a:r>
            <a:r>
              <a:rPr lang="ru-RU" sz="2000" dirty="0"/>
              <a:t> </a:t>
            </a:r>
            <a:r>
              <a:rPr lang="ru-RU" sz="2000" dirty="0" err="1"/>
              <a:t>unit</a:t>
            </a:r>
            <a:r>
              <a:rPr lang="ru-RU" sz="2000" dirty="0"/>
              <a:t>), σ выбирается, исходя из пропускной способности кэша и механизма предвыборки. </a:t>
            </a:r>
          </a:p>
          <a:p>
            <a:r>
              <a:rPr lang="ru-RU" sz="2000" b="1" dirty="0"/>
              <a:t>Стоимость конвертации:</a:t>
            </a:r>
            <a:r>
              <a:rPr lang="ru-RU" sz="2000" dirty="0"/>
              <a:t> </a:t>
            </a:r>
            <a:r>
              <a:rPr lang="en-US" sz="2000" dirty="0"/>
              <a:t>10–20 </a:t>
            </a:r>
            <a:r>
              <a:rPr lang="en-US" sz="2000" dirty="0" err="1"/>
              <a:t>SpMV</a:t>
            </a:r>
            <a:r>
              <a:rPr lang="en-US" sz="2000" dirty="0"/>
              <a:t> </a:t>
            </a:r>
            <a:r>
              <a:rPr lang="ru-RU" sz="2000" dirty="0"/>
              <a:t>на </a:t>
            </a:r>
            <a:r>
              <a:rPr lang="en-US" sz="2000" dirty="0"/>
              <a:t>CPU, &lt;6  </a:t>
            </a:r>
            <a:r>
              <a:rPr lang="en-US" sz="2000" dirty="0" err="1"/>
              <a:t>SpMV</a:t>
            </a:r>
            <a:r>
              <a:rPr lang="en-US" sz="2000" dirty="0"/>
              <a:t> </a:t>
            </a:r>
            <a:r>
              <a:rPr lang="ru-RU" sz="2000" dirty="0"/>
              <a:t>на </a:t>
            </a:r>
            <a:r>
              <a:rPr lang="en-US" sz="2000" dirty="0"/>
              <a:t>GPU </a:t>
            </a:r>
            <a:endParaRPr lang="ru-RU" sz="2000" dirty="0"/>
          </a:p>
          <a:p>
            <a:endParaRPr lang="ru-RU" sz="20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0C83875-2F65-4ED2-B2E9-C65AC1B8D5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5FD5561-0FC6-461E-BD0B-DEF365BBD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FDEA5A5-4F36-4A6C-BE12-E8CFF7E6D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93434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553C326-B3C8-4775-B985-F1C0C043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CSR-5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0C83875-2F65-4ED2-B2E9-C65AC1B8D5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5FD5561-0FC6-461E-BD0B-DEF365BBD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FDEA5A5-4F36-4A6C-BE12-E8CFF7E6D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023EB8D-BD19-4CAC-B7BC-B963BB30EF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24715" y="1124744"/>
            <a:ext cx="9955429" cy="3096344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xmlns="" id="{7C225118-061E-4583-A3B6-04210A9EE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92" y="4221088"/>
            <a:ext cx="9501254" cy="2065432"/>
          </a:xfrm>
        </p:spPr>
        <p:txBody>
          <a:bodyPr/>
          <a:lstStyle/>
          <a:p>
            <a:r>
              <a:rPr lang="ru-RU" sz="2000" dirty="0"/>
              <a:t>Результаты экспериментов: опережает </a:t>
            </a:r>
            <a:r>
              <a:rPr lang="en-US" sz="2000" dirty="0"/>
              <a:t>MKL </a:t>
            </a:r>
            <a:r>
              <a:rPr lang="ru-RU" sz="2000" dirty="0"/>
              <a:t>на нерегулярных</a:t>
            </a:r>
            <a:r>
              <a:rPr lang="en-US" sz="2000" dirty="0"/>
              <a:t> </a:t>
            </a:r>
            <a:r>
              <a:rPr lang="ru-RU" sz="2000" dirty="0"/>
              <a:t>матрицах</a:t>
            </a:r>
          </a:p>
        </p:txBody>
      </p:sp>
    </p:spTree>
    <p:extLst>
      <p:ext uri="{BB962C8B-B14F-4D97-AF65-F5344CB8AC3E}">
        <p14:creationId xmlns:p14="http://schemas.microsoft.com/office/powerpoint/2010/main" xmlns="" val="91829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C943397-10DE-4043-8AF7-F357FDF3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CSR2 (2021, </a:t>
            </a:r>
            <a:r>
              <a:rPr lang="en-US" dirty="0" err="1"/>
              <a:t>Bian</a:t>
            </a:r>
            <a:r>
              <a:rPr lang="en-US" dirty="0"/>
              <a:t>, Huang)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FEC090C-2CE5-431A-8A8A-55AC2A72F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Цель:</a:t>
            </a:r>
            <a:r>
              <a:rPr lang="ru-RU" dirty="0"/>
              <a:t> использовать SIMD инструкции, легко конвертировать из CSR. Можно рассматривать как улучшение CRS5 (меньшие затраты памяти)</a:t>
            </a:r>
          </a:p>
          <a:p>
            <a:r>
              <a:rPr lang="ru-RU" b="1" dirty="0"/>
              <a:t>Конвертация из </a:t>
            </a:r>
            <a:r>
              <a:rPr lang="en-US" b="1" dirty="0"/>
              <a:t>CSR</a:t>
            </a:r>
            <a:r>
              <a:rPr lang="ru-RU" dirty="0"/>
              <a:t>: массивы </a:t>
            </a:r>
            <a:r>
              <a:rPr lang="en-US" dirty="0" err="1"/>
              <a:t>val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column </a:t>
            </a:r>
            <a:r>
              <a:rPr lang="ru-RU" dirty="0"/>
              <a:t>разбиваются на блоки и дополняются нулями таким образом, чтобы использовать возможности </a:t>
            </a:r>
            <a:r>
              <a:rPr lang="en-US" dirty="0"/>
              <a:t>SIMD </a:t>
            </a:r>
            <a:r>
              <a:rPr lang="ru-RU" dirty="0"/>
              <a:t>векторизации. </a:t>
            </a:r>
            <a:br>
              <a:rPr lang="ru-RU" dirty="0"/>
            </a:br>
            <a:r>
              <a:rPr lang="ru-RU" dirty="0"/>
              <a:t>После этого массивы </a:t>
            </a:r>
            <a:r>
              <a:rPr lang="en-US" dirty="0"/>
              <a:t>col </a:t>
            </a:r>
            <a:r>
              <a:rPr lang="ru-RU" dirty="0"/>
              <a:t>и </a:t>
            </a:r>
            <a:r>
              <a:rPr lang="en-US" dirty="0" err="1"/>
              <a:t>val</a:t>
            </a:r>
            <a:r>
              <a:rPr lang="en-US" dirty="0"/>
              <a:t> </a:t>
            </a:r>
            <a:r>
              <a:rPr lang="ru-RU" dirty="0"/>
              <a:t>преобразуются к типу __m256d, который обрабатывается </a:t>
            </a:r>
            <a:r>
              <a:rPr lang="en-US" dirty="0"/>
              <a:t>AVX</a:t>
            </a:r>
            <a:r>
              <a:rPr lang="ru-RU" dirty="0"/>
              <a:t>2 инструкциями</a:t>
            </a:r>
          </a:p>
          <a:p>
            <a:r>
              <a:rPr lang="ru-RU" b="1" dirty="0"/>
              <a:t>Параметры:</a:t>
            </a:r>
            <a:r>
              <a:rPr lang="ru-RU" dirty="0"/>
              <a:t> размеры блоков, выбираются под ширину SIMD, размер </a:t>
            </a:r>
            <a:r>
              <a:rPr lang="ru-RU" dirty="0" err="1"/>
              <a:t>double</a:t>
            </a:r>
            <a:r>
              <a:rPr lang="ru-RU" dirty="0"/>
              <a:t>, средний размер строки.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68DBB8C-D331-4701-8721-1454B4F379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30FD05A-B95F-446A-996E-36DCD70BD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1B5D839-6B09-4A40-A3B2-0A8283000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50FFB93-5543-4AE7-A215-740BDE0080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450" y="4365104"/>
            <a:ext cx="1912620" cy="16478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F86606E-B53E-448E-BF67-FEB7FD0FB907}"/>
              </a:ext>
            </a:extLst>
          </p:cNvPr>
          <p:cNvPicPr/>
          <p:nvPr/>
        </p:nvPicPr>
        <p:blipFill rotWithShape="1">
          <a:blip r:embed="rId3"/>
          <a:srcRect t="55388"/>
          <a:stretch/>
        </p:blipFill>
        <p:spPr>
          <a:xfrm>
            <a:off x="6089529" y="4502944"/>
            <a:ext cx="3515995" cy="17053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19D41C1B-434F-4525-87AB-453ADDA627A0}"/>
              </a:ext>
            </a:extLst>
          </p:cNvPr>
          <p:cNvPicPr/>
          <p:nvPr/>
        </p:nvPicPr>
        <p:blipFill rotWithShape="1">
          <a:blip r:embed="rId3"/>
          <a:srcRect b="42443"/>
          <a:stretch/>
        </p:blipFill>
        <p:spPr>
          <a:xfrm>
            <a:off x="2537815" y="4008121"/>
            <a:ext cx="3515995" cy="22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667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2B9CFE5-0CC6-4B57-A6B7-C19EF227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</a:t>
            </a:r>
            <a:r>
              <a:rPr lang="en-US" dirty="0"/>
              <a:t>SR2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5511086-38BB-47A7-97FE-39747BCE5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" y="1092195"/>
            <a:ext cx="3861725" cy="5214974"/>
          </a:xfrm>
        </p:spPr>
        <p:txBody>
          <a:bodyPr/>
          <a:lstStyle/>
          <a:p>
            <a:r>
              <a:rPr lang="ru-RU" sz="1800" dirty="0"/>
              <a:t>Лучше MKL на матрицах нерегулярной структуры, с ~10^7 макс степенью и &lt; 30 средней степенью (</a:t>
            </a:r>
            <a:r>
              <a:rPr lang="ru-RU" sz="1800" dirty="0" err="1"/>
              <a:t>соц</a:t>
            </a:r>
            <a:r>
              <a:rPr lang="ru-RU" sz="1800" dirty="0"/>
              <a:t> сети и некоторые </a:t>
            </a:r>
            <a:r>
              <a:rPr lang="ru-RU" sz="1800" dirty="0" err="1"/>
              <a:t>optimization</a:t>
            </a:r>
            <a:r>
              <a:rPr lang="ru-RU" sz="1800" dirty="0"/>
              <a:t> </a:t>
            </a:r>
            <a:r>
              <a:rPr lang="ru-RU" sz="1800" dirty="0" err="1"/>
              <a:t>problem</a:t>
            </a:r>
            <a:r>
              <a:rPr lang="ru-RU" sz="1800" dirty="0"/>
              <a:t>) </a:t>
            </a:r>
            <a:endParaRPr lang="en-US" sz="1800" dirty="0"/>
          </a:p>
          <a:p>
            <a:r>
              <a:rPr lang="ru-RU" sz="1800" dirty="0"/>
              <a:t>Производительность выше, чем у </a:t>
            </a:r>
            <a:r>
              <a:rPr lang="en-US" sz="1800" dirty="0"/>
              <a:t>MKL </a:t>
            </a:r>
            <a:r>
              <a:rPr lang="ru-RU" sz="1800" dirty="0"/>
              <a:t>в среднем в 1.2 раза, максимум - 5.9 раз.  </a:t>
            </a:r>
          </a:p>
          <a:p>
            <a:r>
              <a:rPr lang="ru-RU" sz="1800" dirty="0"/>
              <a:t>Производительность лучше CRS5 в 1.0-1.8 раз. Большее опережение на регулярных матрицах (но везде немного лучше) </a:t>
            </a:r>
          </a:p>
          <a:p>
            <a:r>
              <a:rPr lang="ru-RU" sz="1800" dirty="0"/>
              <a:t>Стоимость конвертации меньше, чем для CSR5, в среднем в 3.5 раза (сравнивали в </a:t>
            </a:r>
            <a:r>
              <a:rPr lang="ru-RU" sz="1800" dirty="0" err="1"/>
              <a:t>мс</a:t>
            </a:r>
            <a:r>
              <a:rPr lang="ru-RU" sz="1800" dirty="0"/>
              <a:t>)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37C36F4-94EF-4CCC-A7D3-0C653A080B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06EFD22-F33F-4EA3-9E34-62B685686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5BA79D7-D652-4C1D-81B2-5316EB2EB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18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954E9CC-EF5A-4818-8B01-5AEF79EF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619" y="76619"/>
            <a:ext cx="6152381" cy="6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525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AF5D48E-C72A-415A-8951-DA84C3D0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CVR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46FBBFE-9666-4972-B54A-BC3269C47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1E24DC5-3C98-4A91-A0A0-1F64375C7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19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1E8EEE2A-63F2-43D9-9FBB-16F6183D04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5088F72-0E21-4D46-B8FA-ADACA3038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7198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167446" y="5429265"/>
            <a:ext cx="350995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ru-RU" sz="2200" dirty="0" err="1">
                <a:latin typeface="Arial" pitchFamily="34" charset="0"/>
              </a:rPr>
              <a:t>Пирова</a:t>
            </a:r>
            <a:r>
              <a:rPr lang="ru-RU" sz="2200" dirty="0">
                <a:latin typeface="Arial" pitchFamily="34" charset="0"/>
              </a:rPr>
              <a:t> А.Ю.</a:t>
            </a:r>
            <a:endParaRPr lang="en-US" sz="2200" dirty="0">
              <a:latin typeface="Arial" pitchFamily="34" charset="0"/>
            </a:endParaRPr>
          </a:p>
          <a:p>
            <a:r>
              <a:rPr lang="ru-RU" sz="2200" dirty="0">
                <a:latin typeface="Arial" pitchFamily="34" charset="0"/>
              </a:rPr>
              <a:t>Кафедра </a:t>
            </a:r>
            <a:r>
              <a:rPr lang="ru-RU" sz="2200" dirty="0" err="1">
                <a:latin typeface="Arial" pitchFamily="34" charset="0"/>
              </a:rPr>
              <a:t>ВВиСП</a:t>
            </a:r>
            <a:endParaRPr lang="ru-RU" sz="2200" dirty="0">
              <a:latin typeface="Arial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742950" y="2780928"/>
            <a:ext cx="84201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ru-RU" dirty="0"/>
              <a:t>Лекция 10</a:t>
            </a:r>
            <a:r>
              <a:rPr lang="en-US" dirty="0"/>
              <a:t>. </a:t>
            </a:r>
            <a:r>
              <a:rPr lang="ru-RU" dirty="0"/>
              <a:t>Нестандартные форматы хранения разреженных матриц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38092" y="1785926"/>
            <a:ext cx="94674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ru-RU" sz="2000" b="1" i="1" dirty="0">
                <a:latin typeface="+mn-lt"/>
              </a:rPr>
              <a:t>ПАРАЛЛЕЛЬНАЯ ОБРАБОТКА ГРАФОВ</a:t>
            </a:r>
            <a:endParaRPr lang="en-US" sz="2000" b="1" i="1" dirty="0"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7D5CFA3-2BE6-4D08-9BA2-1306EBF3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Конвертация в </a:t>
            </a:r>
            <a:r>
              <a:rPr lang="en-US" dirty="0"/>
              <a:t>CVR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1635743-3B3B-427F-AECD-DF4F4ED461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8C57408-6ED7-4A10-A71F-21E76AB93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E5C1623-EA3D-4D78-8DA5-9B8199B27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42EF3FD-C39C-431F-80FA-2737C6ADB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812"/>
          <a:stretch/>
        </p:blipFill>
        <p:spPr>
          <a:xfrm>
            <a:off x="632520" y="3518334"/>
            <a:ext cx="6886096" cy="2771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543012F-A919-49DC-835F-CCFF7800A145}"/>
              </a:ext>
            </a:extLst>
          </p:cNvPr>
          <p:cNvSpPr txBox="1"/>
          <p:nvPr/>
        </p:nvSpPr>
        <p:spPr>
          <a:xfrm>
            <a:off x="445670" y="1196752"/>
            <a:ext cx="9115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err="1">
                <a:latin typeface="+mn-lt"/>
              </a:rPr>
              <a:t>Xie</a:t>
            </a:r>
            <a:r>
              <a:rPr lang="en-US" sz="2000" dirty="0">
                <a:latin typeface="+mn-lt"/>
              </a:rPr>
              <a:t>, Zhan, 2018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000" b="1" dirty="0">
                <a:latin typeface="+mn-lt"/>
              </a:rPr>
              <a:t>Представление матрицы</a:t>
            </a:r>
            <a:r>
              <a:rPr lang="ru-RU" sz="2000" dirty="0">
                <a:latin typeface="+mn-lt"/>
              </a:rPr>
              <a:t>: </a:t>
            </a:r>
            <a:r>
              <a:rPr lang="en-US" sz="2000" dirty="0">
                <a:latin typeface="+mn-lt"/>
              </a:rPr>
              <a:t>2 </a:t>
            </a:r>
            <a:r>
              <a:rPr lang="ru-RU" sz="2000" dirty="0">
                <a:latin typeface="+mn-lt"/>
              </a:rPr>
              <a:t>прямоугольных массива </a:t>
            </a:r>
            <a:r>
              <a:rPr lang="ru-RU" sz="2000" dirty="0" err="1">
                <a:latin typeface="+mn-lt"/>
              </a:rPr>
              <a:t>val</a:t>
            </a:r>
            <a:r>
              <a:rPr lang="ru-RU" sz="2000" dirty="0">
                <a:latin typeface="+mn-lt"/>
              </a:rPr>
              <a:t>, </a:t>
            </a:r>
            <a:r>
              <a:rPr lang="ru-RU" sz="2000" dirty="0" err="1">
                <a:latin typeface="+mn-lt"/>
              </a:rPr>
              <a:t>col</a:t>
            </a:r>
            <a:r>
              <a:rPr lang="ru-RU" sz="2000" dirty="0">
                <a:latin typeface="+mn-lt"/>
              </a:rPr>
              <a:t> шириной SIMD + доп. массив индексов окончаний строк в массиве </a:t>
            </a:r>
            <a:r>
              <a:rPr lang="en-US" sz="2000" dirty="0" err="1">
                <a:latin typeface="+mn-lt"/>
              </a:rPr>
              <a:t>val</a:t>
            </a:r>
            <a:endParaRPr lang="ru-RU" sz="20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000" b="1" dirty="0">
                <a:latin typeface="+mn-lt"/>
              </a:rPr>
              <a:t>Параметр: </a:t>
            </a:r>
            <a:r>
              <a:rPr lang="en-US" sz="2000" dirty="0">
                <a:latin typeface="+mn-lt"/>
              </a:rPr>
              <a:t>w</a:t>
            </a:r>
            <a:r>
              <a:rPr lang="ru-RU" sz="2000" dirty="0">
                <a:latin typeface="+mn-lt"/>
              </a:rPr>
              <a:t>,</a:t>
            </a:r>
            <a:r>
              <a:rPr lang="ru-RU" sz="2000" b="1" dirty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фиксированный, «ширина» массивов </a:t>
            </a:r>
            <a:r>
              <a:rPr lang="en-US" sz="2000" dirty="0" err="1">
                <a:latin typeface="+mn-lt"/>
              </a:rPr>
              <a:t>val</a:t>
            </a:r>
            <a:r>
              <a:rPr lang="en-US" sz="2000" dirty="0">
                <a:latin typeface="+mn-lt"/>
              </a:rPr>
              <a:t>, col (=</a:t>
            </a:r>
            <a:r>
              <a:rPr lang="ru-RU" sz="2000" dirty="0">
                <a:latin typeface="+mn-lt"/>
              </a:rPr>
              <a:t>ширина векторного регистра)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000" b="1" dirty="0">
                <a:latin typeface="+mn-lt"/>
              </a:rPr>
              <a:t>Требуемый объем памяти</a:t>
            </a:r>
            <a:r>
              <a:rPr lang="ru-RU" sz="2000" dirty="0">
                <a:latin typeface="+mn-lt"/>
              </a:rPr>
              <a:t>: &lt;= 2*</a:t>
            </a:r>
            <a:r>
              <a:rPr lang="ru-RU" sz="2000" dirty="0" err="1">
                <a:latin typeface="+mn-lt"/>
              </a:rPr>
              <a:t>nnz</a:t>
            </a:r>
            <a:r>
              <a:rPr lang="ru-RU" sz="2000" dirty="0">
                <a:latin typeface="+mn-lt"/>
              </a:rPr>
              <a:t>*8+2*(n–1)*4+4*w, w – ширина SIMD, </a:t>
            </a:r>
            <a:r>
              <a:rPr lang="ru-RU" sz="2000" dirty="0" err="1">
                <a:latin typeface="+mn-lt"/>
              </a:rPr>
              <a:t>nnz</a:t>
            </a:r>
            <a:r>
              <a:rPr lang="ru-RU" sz="2000" dirty="0">
                <a:latin typeface="+mn-lt"/>
              </a:rPr>
              <a:t> округлили до кратности w</a:t>
            </a:r>
          </a:p>
        </p:txBody>
      </p:sp>
    </p:spTree>
    <p:extLst>
      <p:ext uri="{BB962C8B-B14F-4D97-AF65-F5344CB8AC3E}">
        <p14:creationId xmlns:p14="http://schemas.microsoft.com/office/powerpoint/2010/main" xmlns="" val="172692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CB9DC7-2D0B-404B-87A1-E39AE0FBC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SpMV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/>
              <a:t>CVR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3DF43BE-2483-499A-B83C-CC40913260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5B9FDC6-20D6-4E00-A437-F7E576997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3E87078-68E4-46DC-86E7-EF8D9E81E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21</a:t>
            </a:fld>
            <a:endParaRPr lang="ru-RU" dirty="0"/>
          </a:p>
        </p:txBody>
      </p:sp>
      <p:pic>
        <p:nvPicPr>
          <p:cNvPr id="7" name="Объект 7">
            <a:extLst>
              <a:ext uri="{FF2B5EF4-FFF2-40B4-BE49-F238E27FC236}">
                <a16:creationId xmlns:a16="http://schemas.microsoft.com/office/drawing/2014/main" xmlns="" id="{55707B63-FDC7-48A7-8B51-EDE2FFE1D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283" y="1052736"/>
            <a:ext cx="5479288" cy="5214937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9CCFC4DB-2245-4502-B8B6-641A4B697B87}"/>
              </a:ext>
            </a:extLst>
          </p:cNvPr>
          <p:cNvSpPr/>
          <p:nvPr/>
        </p:nvSpPr>
        <p:spPr>
          <a:xfrm>
            <a:off x="6134966" y="1256753"/>
            <a:ext cx="375162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ru-RU" sz="2000" b="1" dirty="0">
                <a:latin typeface="+mn-lt"/>
                <a:ea typeface="Calibri" panose="020F0502020204030204" pitchFamily="34" charset="0"/>
              </a:rPr>
              <a:t>Алгоритм:</a:t>
            </a:r>
            <a:r>
              <a:rPr lang="ru-RU" sz="2000" dirty="0">
                <a:latin typeface="+mn-lt"/>
                <a:ea typeface="Calibri" panose="020F0502020204030204" pitchFamily="34" charset="0"/>
              </a:rPr>
              <a:t/>
            </a:r>
            <a:br>
              <a:rPr lang="ru-RU" sz="2000" dirty="0">
                <a:latin typeface="+mn-lt"/>
                <a:ea typeface="Calibri" panose="020F0502020204030204" pitchFamily="34" charset="0"/>
              </a:rPr>
            </a:br>
            <a:r>
              <a:rPr lang="ru-RU" sz="2000" dirty="0">
                <a:latin typeface="+mn-lt"/>
                <a:ea typeface="Calibri" panose="020F0502020204030204" pitchFamily="34" charset="0"/>
              </a:rPr>
              <a:t>строки массива </a:t>
            </a:r>
            <a:r>
              <a:rPr lang="en-US" sz="2000" i="1" dirty="0">
                <a:latin typeface="+mn-lt"/>
                <a:ea typeface="Calibri" panose="020F0502020204030204" pitchFamily="34" charset="0"/>
              </a:rPr>
              <a:t>data</a:t>
            </a:r>
            <a:r>
              <a:rPr lang="en-US" sz="2000" dirty="0">
                <a:latin typeface="+mn-lt"/>
                <a:ea typeface="Calibri" panose="020F0502020204030204" pitchFamily="34" charset="0"/>
              </a:rPr>
              <a:t> </a:t>
            </a:r>
            <a:r>
              <a:rPr lang="ru-RU" sz="2000" dirty="0">
                <a:latin typeface="+mn-lt"/>
                <a:ea typeface="Calibri" panose="020F0502020204030204" pitchFamily="34" charset="0"/>
              </a:rPr>
              <a:t>разделяются между несколькими потоками, умножение для каждой строки выполняется одной </a:t>
            </a:r>
            <a:r>
              <a:rPr lang="en-US" sz="2000" dirty="0">
                <a:latin typeface="+mn-lt"/>
                <a:ea typeface="Calibri" panose="020F0502020204030204" pitchFamily="34" charset="0"/>
              </a:rPr>
              <a:t>SIMD </a:t>
            </a:r>
            <a:r>
              <a:rPr lang="ru-RU" sz="2000" dirty="0">
                <a:latin typeface="+mn-lt"/>
                <a:ea typeface="Calibri" panose="020F0502020204030204" pitchFamily="34" charset="0"/>
              </a:rPr>
              <a:t>инструкцией </a:t>
            </a:r>
            <a:r>
              <a:rPr lang="en-US" sz="2000" dirty="0">
                <a:latin typeface="+mn-lt"/>
                <a:ea typeface="Calibri" panose="020F0502020204030204" pitchFamily="34" charset="0"/>
              </a:rPr>
              <a:t>FMADD</a:t>
            </a:r>
            <a:r>
              <a:rPr lang="ru-RU" sz="2000" dirty="0">
                <a:latin typeface="+mn-lt"/>
                <a:ea typeface="Calibri" panose="020F0502020204030204" pitchFamily="34" charset="0"/>
              </a:rPr>
              <a:t>. Результат умножения накапливается во вспомогательный вектор до тех пор, пока не будет достигнут элемент с индексом из </a:t>
            </a:r>
            <a:r>
              <a:rPr lang="en-US" sz="2000" i="1" dirty="0">
                <a:latin typeface="+mn-lt"/>
                <a:ea typeface="Calibri" panose="020F0502020204030204" pitchFamily="34" charset="0"/>
              </a:rPr>
              <a:t>rec</a:t>
            </a:r>
            <a:r>
              <a:rPr lang="ru-RU" sz="2000" dirty="0">
                <a:latin typeface="+mn-lt"/>
                <a:ea typeface="Calibri" panose="020F0502020204030204" pitchFamily="34" charset="0"/>
              </a:rPr>
              <a:t>. Тогда результат сохраняется в массив </a:t>
            </a:r>
            <a:r>
              <a:rPr lang="en-US" sz="2000" i="1" dirty="0">
                <a:latin typeface="+mn-lt"/>
                <a:ea typeface="Calibri" panose="020F0502020204030204" pitchFamily="34" charset="0"/>
              </a:rPr>
              <a:t>y</a:t>
            </a:r>
            <a:r>
              <a:rPr lang="ru-RU" sz="2000" dirty="0">
                <a:latin typeface="+mn-lt"/>
                <a:ea typeface="Calibri" panose="020F0502020204030204" pitchFamily="34" charset="0"/>
              </a:rPr>
              <a:t>.</a:t>
            </a:r>
            <a:r>
              <a:rPr lang="ru-RU" sz="2000" dirty="0">
                <a:latin typeface="+mn-lt"/>
              </a:rPr>
              <a:t> </a:t>
            </a:r>
            <a:endParaRPr lang="ru-RU" sz="20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2366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7D5CFA3-2BE6-4D08-9BA2-1306EBF3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SpMV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/>
              <a:t>CVR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1635743-3B3B-427F-AECD-DF4F4ED461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8C57408-6ED7-4A10-A71F-21E76AB93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E5C1623-EA3D-4D78-8DA5-9B8199B27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B42EF3FD-C39C-431F-80FA-2737C6ADB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" t="35238"/>
          <a:stretch/>
        </p:blipFill>
        <p:spPr>
          <a:xfrm>
            <a:off x="0" y="1340769"/>
            <a:ext cx="4533225" cy="37444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5BE00AEE-5142-423A-ACAA-98D71FD25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27"/>
          <a:stretch/>
        </p:blipFill>
        <p:spPr>
          <a:xfrm>
            <a:off x="4343842" y="34482"/>
            <a:ext cx="5485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694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A374AF5-5925-4DB7-91C7-A64851BA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экспериментов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55C9B54-C2BC-48E1-916B-1A51006F5A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BDBEB73-1B8A-451A-8F56-C532872BF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F5D8828-D613-4229-80A6-3FA9EB606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28B3846-7176-484C-8F7D-8C4C988D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0" y="1052736"/>
            <a:ext cx="7199830" cy="415916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AD3452D3-8CF6-4779-A1F8-CEE8EA15AEB1}"/>
              </a:ext>
            </a:extLst>
          </p:cNvPr>
          <p:cNvSpPr/>
          <p:nvPr/>
        </p:nvSpPr>
        <p:spPr>
          <a:xfrm>
            <a:off x="683776" y="5226784"/>
            <a:ext cx="86027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000" dirty="0">
                <a:latin typeface="+mn-lt"/>
              </a:rPr>
              <a:t>Производительность больше, чем у </a:t>
            </a:r>
            <a:r>
              <a:rPr lang="en-US" sz="2000" dirty="0">
                <a:latin typeface="+mn-lt"/>
              </a:rPr>
              <a:t>MKL</a:t>
            </a:r>
            <a:r>
              <a:rPr lang="ru-RU" sz="2000" dirty="0">
                <a:latin typeface="+mn-lt"/>
              </a:rPr>
              <a:t>,</a:t>
            </a:r>
            <a:r>
              <a:rPr lang="en-US" sz="2000" dirty="0">
                <a:latin typeface="+mn-lt"/>
              </a:rPr>
              <a:t> </a:t>
            </a:r>
            <a:r>
              <a:rPr lang="ru-RU" sz="2000" dirty="0">
                <a:latin typeface="+mn-lt"/>
              </a:rPr>
              <a:t>в 1.2–6 раз (1.2 раза – графы из инженерных приложений, 5–6 раз на </a:t>
            </a:r>
            <a:r>
              <a:rPr lang="ru-RU" sz="2000" dirty="0" err="1">
                <a:latin typeface="+mn-lt"/>
              </a:rPr>
              <a:t>scale-free</a:t>
            </a:r>
            <a:r>
              <a:rPr lang="ru-RU" sz="2000" dirty="0">
                <a:latin typeface="+mn-lt"/>
              </a:rPr>
              <a:t> графах (</a:t>
            </a:r>
            <a:r>
              <a:rPr lang="ru-RU" sz="2000" dirty="0" err="1">
                <a:latin typeface="+mn-lt"/>
              </a:rPr>
              <a:t>routing</a:t>
            </a:r>
            <a:r>
              <a:rPr lang="ru-RU" sz="2000" dirty="0">
                <a:latin typeface="+mn-lt"/>
              </a:rPr>
              <a:t>, </a:t>
            </a:r>
            <a:r>
              <a:rPr lang="ru-RU" sz="2000" dirty="0" err="1">
                <a:latin typeface="+mn-lt"/>
              </a:rPr>
              <a:t>wiki</a:t>
            </a:r>
            <a:r>
              <a:rPr lang="ru-RU" sz="2000" dirty="0">
                <a:latin typeface="+mn-lt"/>
              </a:rPr>
              <a:t>))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sz="2000" dirty="0"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ru-RU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2297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9885AFE-E065-479B-A098-4EFF09F1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экспериментов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xmlns="" id="{6BB381A7-6EAE-4344-9519-379A18CA4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Стоимость конвертации ниже, чем у </a:t>
            </a:r>
            <a:r>
              <a:rPr lang="en-US" dirty="0"/>
              <a:t>CSR5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B77492A-CCDD-43EE-8351-02480F27E26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29F0033-4F01-45AC-B7A0-4CC0DA3F2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1BB9D5E-BE02-46D8-8CF0-8572ABF2A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24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9404DCC-D63A-460B-9EF6-649BCA0C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628800"/>
            <a:ext cx="6828646" cy="19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0918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C9E34A1-B4E1-4649-9731-B89AEABA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SELL-C-sigma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1782740-4FAD-431B-9563-32FE8EB65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7664B03E-7A8F-4C36-8DE1-6D922DEF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25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68DEDB35-BF98-4E36-B020-BEFD2E427A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C67207A2-9EEE-4A66-A896-0518A6FD0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855710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DF11A082-F544-43F5-AB0E-AB5965EF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Модификации формата </a:t>
            </a:r>
            <a:r>
              <a:rPr lang="en-US" dirty="0"/>
              <a:t>ELLPACK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49254BD7-02A7-421F-97DA-E5B85E4D02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903BF3D-321D-4E8A-92E8-82C70F40F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10AC8273-D39D-49BB-AD7A-F234914BD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26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DBCEE3A-3481-468D-A109-A105E603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2" y="3140968"/>
            <a:ext cx="8257143" cy="305714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F7DB0BC3-964A-4289-A1E7-D3C24DCA9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26"/>
          <a:stretch/>
        </p:blipFill>
        <p:spPr>
          <a:xfrm>
            <a:off x="252493" y="1120006"/>
            <a:ext cx="7390476" cy="198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591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51F6BB8-E43F-48A4-811A-0C949EF4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Модификации формата </a:t>
            </a:r>
            <a:r>
              <a:rPr lang="en-US" dirty="0"/>
              <a:t>ELLPACK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348763F-82C7-46E7-93D4-F48D96E8B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4E54351-45E0-4EA7-B892-5CF985D368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B49EAB9-3E30-45C0-B30F-BC1AD73B7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87E6C92-41CB-420E-9047-0E83A23CC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2367BF-7A57-4F5A-B357-719264272D2E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07E6ECAA-0FFD-454F-81CB-DE23094654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1067" y="3789040"/>
            <a:ext cx="1512168" cy="1466354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xmlns="" id="{4DAFFA9E-8E07-462F-83C7-214C3BB43296}"/>
              </a:ext>
            </a:extLst>
          </p:cNvPr>
          <p:cNvSpPr/>
          <p:nvPr/>
        </p:nvSpPr>
        <p:spPr>
          <a:xfrm>
            <a:off x="238092" y="1196752"/>
            <a:ext cx="94298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+mn-lt"/>
                <a:ea typeface="Calibri" panose="020F0502020204030204" pitchFamily="34" charset="0"/>
              </a:rPr>
              <a:t>SELL</a:t>
            </a:r>
            <a:r>
              <a:rPr lang="ru-RU" sz="2000" dirty="0">
                <a:latin typeface="+mn-lt"/>
                <a:ea typeface="Calibri" panose="020F0502020204030204" pitchFamily="34" charset="0"/>
              </a:rPr>
              <a:t>: матрица разделяется на группы строк, каждая группа хранится в формате ELLPACK. </a:t>
            </a:r>
            <a:r>
              <a:rPr lang="ru-RU" sz="2000" b="1" dirty="0">
                <a:latin typeface="+mn-lt"/>
                <a:ea typeface="Calibri" panose="020F0502020204030204" pitchFamily="34" charset="0"/>
              </a:rPr>
              <a:t>Параметр</a:t>
            </a:r>
            <a:r>
              <a:rPr lang="ru-RU" sz="2000" dirty="0">
                <a:latin typeface="+mn-lt"/>
                <a:ea typeface="Calibri" panose="020F0502020204030204" pitchFamily="34" charset="0"/>
              </a:rPr>
              <a:t> – С – ширина группы.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000" b="1" dirty="0">
                <a:latin typeface="+mn-lt"/>
                <a:ea typeface="Calibri" panose="020F0502020204030204" pitchFamily="34" charset="0"/>
              </a:rPr>
              <a:t>SELL-C-</a:t>
            </a:r>
            <a:r>
              <a:rPr lang="ru-RU" sz="2000" b="1" dirty="0" err="1">
                <a:latin typeface="+mn-lt"/>
                <a:ea typeface="Calibri" panose="020F0502020204030204" pitchFamily="34" charset="0"/>
              </a:rPr>
              <a:t>sigma</a:t>
            </a:r>
            <a:r>
              <a:rPr lang="ru-RU" sz="2000" b="1" dirty="0">
                <a:latin typeface="+mn-lt"/>
                <a:ea typeface="Calibri" panose="020F0502020204030204" pitchFamily="34" charset="0"/>
              </a:rPr>
              <a:t>:</a:t>
            </a:r>
            <a:r>
              <a:rPr lang="ru-RU" sz="2000" dirty="0">
                <a:latin typeface="+mn-lt"/>
                <a:ea typeface="Calibri" panose="020F0502020204030204" pitchFamily="34" charset="0"/>
              </a:rPr>
              <a:t> матрица сортируется по убыванию числа ненулевых элементов в строке перед тем, как ее разбивают на срезы. </a:t>
            </a:r>
            <a:r>
              <a:rPr lang="ru-RU" sz="2000" b="1" dirty="0">
                <a:latin typeface="+mn-lt"/>
                <a:ea typeface="Calibri" panose="020F0502020204030204" pitchFamily="34" charset="0"/>
              </a:rPr>
              <a:t>Параметры: </a:t>
            </a:r>
            <a:r>
              <a:rPr lang="en-US" sz="2000" dirty="0">
                <a:latin typeface="+mn-lt"/>
                <a:ea typeface="Calibri" panose="020F0502020204030204" pitchFamily="34" charset="0"/>
              </a:rPr>
              <a:t>C </a:t>
            </a:r>
            <a:r>
              <a:rPr lang="ru-RU" sz="2000" dirty="0">
                <a:latin typeface="+mn-lt"/>
                <a:ea typeface="Calibri" panose="020F0502020204030204" pitchFamily="34" charset="0"/>
              </a:rPr>
              <a:t>– ширина среза, σ – число строк для сортировки. Как правило, σ кратно </a:t>
            </a:r>
            <a:r>
              <a:rPr lang="en-US" sz="2000" dirty="0">
                <a:latin typeface="+mn-lt"/>
                <a:ea typeface="Calibri" panose="020F0502020204030204" pitchFamily="34" charset="0"/>
              </a:rPr>
              <a:t>C</a:t>
            </a:r>
            <a:r>
              <a:rPr lang="ru-RU" sz="2000" dirty="0">
                <a:latin typeface="+mn-lt"/>
                <a:ea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000" dirty="0">
                <a:latin typeface="+mn-lt"/>
                <a:ea typeface="Calibri" panose="020F0502020204030204" pitchFamily="34" charset="0"/>
              </a:rPr>
              <a:t>Внутри блока элементы хранятся по столбцам </a:t>
            </a:r>
            <a:endParaRPr lang="ru-RU" sz="2000" dirty="0">
              <a:latin typeface="+mn-lt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33026814-721B-4C82-B2E2-BFF969D4678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65391" y="3093951"/>
            <a:ext cx="4824536" cy="328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0827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43BF2410-4A41-499C-BA6D-494295D2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SLIM SELL (SELL-C-sigma)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57CD90E1-3546-4A71-8858-AAEC1EA6A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E8A02BC-54B3-43D5-945A-DC0B15AD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28</a:t>
            </a:fld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440E00F-ED21-46E1-BCA3-9758218981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F22CD5B-1A59-42C7-9C0C-EB12C7643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500266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4FB061A-991E-4C2E-BC29-AC8557A75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SlimCell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3558EDB-BE28-4B16-A9B5-BB3291D04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E7CFC64-7E76-423E-8565-A57ECBE5841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967ACEC-4282-4D79-810E-767A25A5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FD0FA14-1189-4944-9CC0-41E2F18F4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29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23C40E3C-BA3F-417F-8C40-1D4B7FB5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" y="1556792"/>
            <a:ext cx="7390476" cy="4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904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Содержание</a:t>
            </a:r>
            <a:endParaRPr lang="ru-RU" dirty="0"/>
          </a:p>
        </p:txBody>
      </p:sp>
      <p:sp>
        <p:nvSpPr>
          <p:cNvPr id="512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нужны новые форматы?</a:t>
            </a:r>
          </a:p>
          <a:p>
            <a:r>
              <a:rPr lang="ru-RU" dirty="0"/>
              <a:t>Модификации </a:t>
            </a:r>
            <a:r>
              <a:rPr lang="en-US" dirty="0"/>
              <a:t>CSR</a:t>
            </a:r>
            <a:endParaRPr lang="ru-RU" dirty="0"/>
          </a:p>
          <a:p>
            <a:r>
              <a:rPr lang="ru-RU" dirty="0"/>
              <a:t>Модификации </a:t>
            </a:r>
            <a:r>
              <a:rPr lang="en-US" dirty="0"/>
              <a:t>ELL</a:t>
            </a:r>
          </a:p>
          <a:p>
            <a:r>
              <a:rPr lang="en-US" dirty="0" err="1"/>
              <a:t>SpMV</a:t>
            </a:r>
            <a:r>
              <a:rPr lang="en-US" dirty="0"/>
              <a:t> + ML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</a:t>
            </a:fld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EA1110C-5943-4436-B69B-5E38E746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SlimCell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3AE1503-2E86-4AED-A43E-0B1644A759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139D761-45EB-4C00-88B1-D9DE75286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3FBB69E-128D-4D5E-89CD-4B76A0A3B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7CCF60C-29A1-455F-8419-476314611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179033"/>
            <a:ext cx="7152381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5394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1133A90-9612-4542-AF68-DBB39157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SlimCell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A7A91A9-65F4-4127-8716-618E2C839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Объем памяти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8DC6D2C-B11C-4B21-824A-87B0F0147D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0F4C110-48B3-4F38-9FB2-583806A59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0733845-5D3F-4D9B-A1AF-AB84B0F5D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7B4DADC-0D1B-440E-BEC9-41D6D3CE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6" y="1586780"/>
            <a:ext cx="7304762" cy="18380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2C06A3A-D796-4160-9A9B-1BB0D031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34" y="3373442"/>
            <a:ext cx="7123809" cy="1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68789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3828036-0F9B-4143-BC19-5BF5FE88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SlimCell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A54ACF0-2115-44A4-AD4C-6E89D537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Вычислительная сложность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E9011B4-76B7-4397-B3B0-33CBD83EB9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554A84B-612C-4F95-BA85-F0ABBE5A6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9D9A329-5C91-4983-83E5-BB215257E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692102C-9990-4F09-B5D4-B02DFAC96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509"/>
            <a:ext cx="8514286" cy="44190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5E62A66-77F4-4BB4-A02D-5EF1D8F6B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71" y="5786454"/>
            <a:ext cx="5752381" cy="4952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26B98F3E-3E3C-4C21-A697-3A4706E72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71" y="6233292"/>
            <a:ext cx="6276190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3018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7E00E6-3960-4FC2-8754-AB01BE3F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SlimCell</a:t>
            </a:r>
            <a:r>
              <a:rPr lang="en-US" dirty="0"/>
              <a:t>. </a:t>
            </a:r>
            <a:r>
              <a:rPr lang="ru-RU" dirty="0"/>
              <a:t>Эксперименты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2C2CA6B-B57D-4393-85AC-DF7B67454D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E526764-931B-446A-A07A-C45E29596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3B5F6ED-5D47-48DD-8755-50A70474F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029DC1-4F02-4101-9F42-18FC3EF5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5" y="1071546"/>
            <a:ext cx="6866667" cy="4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6614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7E00E6-3960-4FC2-8754-AB01BE3F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SlimCell</a:t>
            </a:r>
            <a:r>
              <a:rPr lang="en-US" dirty="0"/>
              <a:t>. </a:t>
            </a:r>
            <a:r>
              <a:rPr lang="ru-RU" dirty="0"/>
              <a:t>Эксперименты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xmlns="" id="{38570A7A-CFA1-4EC2-80A9-83F75DE78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680" y="1124744"/>
            <a:ext cx="5034841" cy="5214937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2C2CA6B-B57D-4393-85AC-DF7B67454D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E526764-931B-446A-A07A-C45E29596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3B5F6ED-5D47-48DD-8755-50A70474F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007954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C9FA4EF-E656-4958-ADB9-D60BFD2A6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SlimCell</a:t>
            </a:r>
            <a:r>
              <a:rPr lang="en-US" dirty="0"/>
              <a:t>. </a:t>
            </a:r>
            <a:r>
              <a:rPr lang="ru-RU" dirty="0"/>
              <a:t>Эксперименты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8EDDC07-39DC-43E0-B439-83ABFD57B0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AF5FBE6-2D7C-42BB-BA77-3BA9410B1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/>
              <a:t>Лекция 10. Нестандартные форматы хранения разреженных матриц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723678F-FDEF-4F00-BD83-3E1EC8BDF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90FECCD-2E5D-439F-82F1-CBE49724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906000" cy="30388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AB1C09D-213D-4D38-A4CD-DB8AC1FA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1906"/>
            <a:ext cx="9906000" cy="274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957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41974DF-A499-4B2F-8AC6-D3D789C5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SlimCell</a:t>
            </a:r>
            <a:r>
              <a:rPr lang="en-US" dirty="0"/>
              <a:t>. </a:t>
            </a:r>
            <a:r>
              <a:rPr lang="ru-RU" dirty="0"/>
              <a:t>Эксперименты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787D475-0DAC-4843-A052-CC82B29BC3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C354F94-D5F3-45F5-B624-7C6B6AFE8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BCD4489-C19A-4779-84CA-27FAD55D3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6B02643-6204-4C5F-864E-F6CF41796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752"/>
            <a:ext cx="9906000" cy="28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0671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43BF2410-4A41-499C-BA6D-494295D2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SpMV</a:t>
            </a:r>
            <a:r>
              <a:rPr lang="en-US" dirty="0"/>
              <a:t> + ML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57CD90E1-3546-4A71-8858-AAEC1EA6A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E8A02BC-54B3-43D5-945A-DC0B15AD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37</a:t>
            </a:fld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440E00F-ED21-46E1-BCA3-9758218981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F22CD5B-1A59-42C7-9C0C-EB12C7643E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684220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xmlns="" id="{A8ED18AF-633F-4597-8E90-9E08DB91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формата методами </a:t>
            </a:r>
            <a:r>
              <a:rPr lang="en-US" dirty="0"/>
              <a:t>ML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xmlns="" id="{3F160A6B-3AA6-41A8-BC18-8750BFA37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Современный подходы: </a:t>
            </a:r>
          </a:p>
          <a:p>
            <a:pPr lvl="1"/>
            <a:r>
              <a:rPr lang="ru-RU" dirty="0"/>
              <a:t>подбор формата хранения по характеристикам матрицы методами </a:t>
            </a:r>
            <a:r>
              <a:rPr lang="en-US" dirty="0"/>
              <a:t>ML</a:t>
            </a:r>
          </a:p>
          <a:p>
            <a:pPr lvl="1"/>
            <a:r>
              <a:rPr lang="ru-RU" dirty="0"/>
              <a:t>генерация формата хранения по портрету матрицы (редко)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458E1596-BF61-4C84-B2A6-6483EB555D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0BFB121-2C69-454E-ACB0-3511F9794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A08DAAC-C2B4-447E-BF9F-EE801C2B5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820550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09D768-BC53-4A23-A8E5-2D453FB11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 2018, ML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BF7B9E4-2D7C-4FD8-84E7-F59D1754C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Лучший метод</a:t>
            </a:r>
            <a:r>
              <a:rPr lang="ru-RU" dirty="0"/>
              <a:t>: деревья решений</a:t>
            </a:r>
          </a:p>
          <a:p>
            <a:r>
              <a:rPr lang="ru-RU" b="1" dirty="0"/>
              <a:t>Выборка</a:t>
            </a:r>
            <a:r>
              <a:rPr lang="ru-RU" dirty="0"/>
              <a:t>: 9</a:t>
            </a:r>
            <a:r>
              <a:rPr lang="en-US" dirty="0"/>
              <a:t>56 </a:t>
            </a:r>
            <a:r>
              <a:rPr lang="ru-RU" dirty="0"/>
              <a:t>матриц из </a:t>
            </a:r>
            <a:r>
              <a:rPr lang="en-US" dirty="0"/>
              <a:t>SuiteSparse</a:t>
            </a:r>
            <a:r>
              <a:rPr lang="ru-RU" dirty="0"/>
              <a:t> </a:t>
            </a:r>
            <a:r>
              <a:rPr lang="en-US" dirty="0"/>
              <a:t>matrix collection.</a:t>
            </a:r>
            <a:r>
              <a:rPr lang="ru-RU" dirty="0"/>
              <a:t> 5-кросс валидация. Для тренировки выбиралось </a:t>
            </a:r>
            <a:r>
              <a:rPr lang="en-US" dirty="0"/>
              <a:t>80%</a:t>
            </a:r>
            <a:r>
              <a:rPr lang="ru-RU" dirty="0"/>
              <a:t> матриц, для тестирования – 20%.</a:t>
            </a:r>
          </a:p>
          <a:p>
            <a:r>
              <a:rPr lang="ru-RU" dirty="0"/>
              <a:t>Целевые платформы: </a:t>
            </a:r>
            <a:r>
              <a:rPr lang="en-US" dirty="0"/>
              <a:t>FT-2000, Intel KNL</a:t>
            </a:r>
            <a:endParaRPr lang="ru-RU" dirty="0"/>
          </a:p>
          <a:p>
            <a:r>
              <a:rPr lang="ru-RU" b="1" dirty="0"/>
              <a:t>Признаки</a:t>
            </a:r>
            <a:r>
              <a:rPr lang="ru-RU" dirty="0"/>
              <a:t>:</a:t>
            </a:r>
            <a:endParaRPr lang="en-US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69555FF-D800-452F-B5B8-D1DB4FAC07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028C633-4472-42D6-95E8-2F0A25784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C299DBB-A531-4660-AAC2-83A80ECC6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39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205FD076-5DE5-46C3-9BC8-B5BA4CD4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77" y="2924944"/>
            <a:ext cx="4752381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229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BF2A28F-1F5B-445F-B7D8-73AE0DFF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6EE2839-D8E6-4217-8CD2-65861E9E3A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5ED63C-E893-4406-905E-78484546D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85D6B0F-4634-4608-A935-A47AEB201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0E36740-331E-45F0-B918-B37561D7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6" y="1040967"/>
            <a:ext cx="8171428" cy="388571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4C9E9468-50E6-474C-9718-243CE8AAF77E}"/>
              </a:ext>
            </a:extLst>
          </p:cNvPr>
          <p:cNvSpPr/>
          <p:nvPr/>
        </p:nvSpPr>
        <p:spPr>
          <a:xfrm>
            <a:off x="488504" y="4653136"/>
            <a:ext cx="6733517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05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</a:rPr>
              <a:t>Объем памяти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</a:rPr>
              <a:t>CRS: M = 8 NZ + 4 NZ + 4 (N + 1) = 12 NZ + 4 N + 4. </a:t>
            </a:r>
          </a:p>
        </p:txBody>
      </p:sp>
    </p:spTree>
    <p:extLst>
      <p:ext uri="{BB962C8B-B14F-4D97-AF65-F5344CB8AC3E}">
        <p14:creationId xmlns:p14="http://schemas.microsoft.com/office/powerpoint/2010/main" xmlns="" val="398283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252C9B4-91C4-4A86-9F6A-8A07B045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Chen, 2018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AE3C634-99B7-4268-B1B6-A6E9606FA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Целевые платформы: </a:t>
            </a:r>
            <a:r>
              <a:rPr lang="en-US" dirty="0"/>
              <a:t>FT-2000, Intel KNL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F0C1D18-A37F-4C93-ADA0-B0DCD587C1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6E44280-E92B-4112-BB3F-44649E2BD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56B9CBF-C987-4BE4-832B-BDE25A268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40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5558168A-77EA-4D56-AF65-78804025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05" y="1556792"/>
            <a:ext cx="9906000" cy="34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1382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252C9B4-91C4-4A86-9F6A-8A07B045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Chen, 2018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F0C1D18-A37F-4C93-ADA0-B0DCD587C1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6E44280-E92B-4112-BB3F-44649E2BD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/>
              <a:t>Лекция 10. Нестандартные форматы хранения разреженных матриц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56B9CBF-C987-4BE4-832B-BDE25A268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F523E77-F322-4029-BBE0-FD982928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150"/>
          <a:stretch/>
        </p:blipFill>
        <p:spPr>
          <a:xfrm>
            <a:off x="0" y="1030333"/>
            <a:ext cx="4926397" cy="321297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3DC2745-B4F3-4FB6-BB78-1496F2CFB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865"/>
          <a:stretch/>
        </p:blipFill>
        <p:spPr>
          <a:xfrm>
            <a:off x="4951175" y="1030333"/>
            <a:ext cx="4926397" cy="37125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7FB33A9A-DF33-4800-838D-8F4BFEDC2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5" y="5044095"/>
            <a:ext cx="9906000" cy="15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312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FC2E2CE-B626-4BEB-844A-5C21F150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Chen, 2018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26A3C9B-D443-4517-B283-94D42C84F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92" y="4924020"/>
            <a:ext cx="9501254" cy="1362500"/>
          </a:xfrm>
        </p:spPr>
        <p:txBody>
          <a:bodyPr/>
          <a:lstStyle/>
          <a:p>
            <a:r>
              <a:rPr lang="ru-RU" dirty="0"/>
              <a:t>Точность: </a:t>
            </a:r>
            <a:r>
              <a:rPr lang="en-US" dirty="0"/>
              <a:t>91% </a:t>
            </a:r>
            <a:r>
              <a:rPr lang="ru-RU" dirty="0"/>
              <a:t>и</a:t>
            </a:r>
            <a:r>
              <a:rPr lang="en-US" dirty="0"/>
              <a:t> 95% </a:t>
            </a:r>
            <a:r>
              <a:rPr lang="ru-RU" dirty="0"/>
              <a:t>от лучшей производительности </a:t>
            </a:r>
            <a:r>
              <a:rPr lang="en-US" dirty="0" err="1"/>
              <a:t>SpMV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7F9D385-4AE7-4A79-957D-65E024793A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C4B70EB-EFC0-4941-9363-267FFD421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BFFDB33-2C24-44AE-AA39-E814C1E72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1D6BDCA9-692D-4413-BDBA-16C02ED13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954"/>
          <a:stretch/>
        </p:blipFill>
        <p:spPr>
          <a:xfrm>
            <a:off x="273450" y="1059849"/>
            <a:ext cx="5251318" cy="30892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EF36E6F-F012-496A-A6FF-0966BEFF8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96"/>
          <a:stretch/>
        </p:blipFill>
        <p:spPr>
          <a:xfrm>
            <a:off x="4736976" y="1071546"/>
            <a:ext cx="5251318" cy="38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6127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A5AA3E6-A58E-4C13-B24A-773B61EC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Chen, 2018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898B885-88A9-4BF0-84DA-BE7C193EC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92" y="1071546"/>
            <a:ext cx="5244496" cy="5214974"/>
          </a:xfrm>
        </p:spPr>
        <p:txBody>
          <a:bodyPr/>
          <a:lstStyle/>
          <a:p>
            <a:r>
              <a:rPr lang="ru-RU" dirty="0"/>
              <a:t>Точность разных подходов:</a:t>
            </a:r>
          </a:p>
          <a:p>
            <a:pPr lvl="1"/>
            <a:r>
              <a:rPr lang="en-US" dirty="0"/>
              <a:t>decision tree</a:t>
            </a:r>
            <a:r>
              <a:rPr lang="ru-RU" dirty="0"/>
              <a:t> </a:t>
            </a:r>
            <a:r>
              <a:rPr lang="en-US" dirty="0"/>
              <a:t>based model (DTC) – </a:t>
            </a:r>
            <a:r>
              <a:rPr lang="en-US" b="1" dirty="0"/>
              <a:t>90%</a:t>
            </a:r>
            <a:r>
              <a:rPr lang="en-US" dirty="0"/>
              <a:t>, </a:t>
            </a:r>
            <a:r>
              <a:rPr lang="en-US" b="1" dirty="0"/>
              <a:t>95% </a:t>
            </a:r>
            <a:endParaRPr lang="ru-RU" b="1" dirty="0"/>
          </a:p>
          <a:p>
            <a:pPr lvl="1"/>
            <a:r>
              <a:rPr lang="en-US" dirty="0"/>
              <a:t>Gaussian naive </a:t>
            </a:r>
            <a:r>
              <a:rPr lang="en-US" dirty="0" err="1"/>
              <a:t>bayes</a:t>
            </a:r>
            <a:r>
              <a:rPr lang="en-US" dirty="0"/>
              <a:t>(GNB),</a:t>
            </a:r>
          </a:p>
          <a:p>
            <a:pPr lvl="1"/>
            <a:r>
              <a:rPr lang="en-US" dirty="0"/>
              <a:t>multilayer perception (MLP), </a:t>
            </a:r>
          </a:p>
          <a:p>
            <a:pPr lvl="1"/>
            <a:r>
              <a:rPr lang="en-US" dirty="0"/>
              <a:t>soft voting/majority rule classification (VC) – </a:t>
            </a:r>
            <a:r>
              <a:rPr lang="en-US" b="1" dirty="0"/>
              <a:t>87%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k-Nearest Neighbor (KNC, k=1) – </a:t>
            </a:r>
            <a:r>
              <a:rPr lang="en-US" b="1" dirty="0"/>
              <a:t>86%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b="1" dirty="0"/>
              <a:t>93%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logistic regression (LR), </a:t>
            </a:r>
          </a:p>
          <a:p>
            <a:pPr lvl="1"/>
            <a:r>
              <a:rPr lang="en-US" dirty="0"/>
              <a:t>random forests classification (RFC) – </a:t>
            </a:r>
            <a:r>
              <a:rPr lang="en-US" b="1" dirty="0"/>
              <a:t>87% </a:t>
            </a:r>
            <a:r>
              <a:rPr lang="ru-RU" b="1" dirty="0"/>
              <a:t>и 95%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56E3292-AA39-45D2-B16F-34FD692C55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4A13110-AEE8-4BB9-B6C3-073C25DA8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DB451AA-C615-41FF-83AB-BBCEA6C0B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4B42875-0567-4A96-A374-FDFFFB8C20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6"/>
          <a:stretch/>
        </p:blipFill>
        <p:spPr>
          <a:xfrm>
            <a:off x="5482588" y="2454934"/>
            <a:ext cx="4423412" cy="33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7328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232AA28-4BFE-4C3E-8055-4BE1B6F2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WISE, 2023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B9403BA-A9F3-42E5-BEAA-BFB638ED3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нескольких рассмотренных форматов предсказывают ускорение </a:t>
            </a:r>
            <a:r>
              <a:rPr lang="en-US" dirty="0" err="1"/>
              <a:t>SpMV</a:t>
            </a:r>
            <a:r>
              <a:rPr lang="en-US" dirty="0"/>
              <a:t> </a:t>
            </a:r>
            <a:r>
              <a:rPr lang="ru-RU" dirty="0"/>
              <a:t>с этим форматом и набором параметров относительно реализации для </a:t>
            </a:r>
            <a:r>
              <a:rPr lang="en-US" dirty="0"/>
              <a:t>CSR</a:t>
            </a:r>
            <a:r>
              <a:rPr lang="ru-RU" dirty="0"/>
              <a:t>. Всего выделено 7 классов</a:t>
            </a:r>
          </a:p>
          <a:p>
            <a:r>
              <a:rPr lang="ru-RU" b="1" dirty="0"/>
              <a:t>Метод </a:t>
            </a:r>
            <a:r>
              <a:rPr lang="en-US" b="1" dirty="0"/>
              <a:t>ML</a:t>
            </a:r>
            <a:r>
              <a:rPr lang="ru-RU" dirty="0"/>
              <a:t>: Деревья решений</a:t>
            </a:r>
          </a:p>
          <a:p>
            <a:r>
              <a:rPr lang="ru-RU" b="1" dirty="0"/>
              <a:t>Методы</a:t>
            </a:r>
            <a:r>
              <a:rPr lang="en-US" b="1" dirty="0"/>
              <a:t> </a:t>
            </a:r>
            <a:r>
              <a:rPr lang="ru-RU" b="1" dirty="0"/>
              <a:t>умножения</a:t>
            </a:r>
            <a:r>
              <a:rPr lang="ru-RU" dirty="0"/>
              <a:t>:</a:t>
            </a:r>
          </a:p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814474F-4360-4AE9-88A9-A4628110779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B272D4D-42DF-4BA5-9C93-A00320AE4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8FC807F-E699-4827-B4CE-F58C92BD7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44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4DB9A7A7-A14C-461E-886F-C1140E4F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2780928"/>
            <a:ext cx="5025008" cy="229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57340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D1AB278E-FA2C-43D2-9178-B36A108A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330"/>
            <a:ext cx="9906000" cy="192965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37DED71-B0EA-4F5C-A171-788F1E2A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WISE, 2023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C64C15A-763E-4063-8023-1AB610357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Признаки</a:t>
            </a:r>
            <a:r>
              <a:rPr lang="ru-RU" dirty="0"/>
              <a:t>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b="1" dirty="0"/>
              <a:t>Тренировочная выборка</a:t>
            </a:r>
            <a:r>
              <a:rPr lang="ru-RU" dirty="0"/>
              <a:t>: 136 матриц из </a:t>
            </a:r>
            <a:r>
              <a:rPr lang="en-US" dirty="0"/>
              <a:t>SuiteSparse</a:t>
            </a:r>
            <a:r>
              <a:rPr lang="ru-RU" dirty="0"/>
              <a:t>, 1326 сгенерированных (</a:t>
            </a:r>
            <a:r>
              <a:rPr lang="en-US" dirty="0"/>
              <a:t>RMAT, RGG, </a:t>
            </a:r>
            <a:r>
              <a:rPr lang="en-US" dirty="0" err="1"/>
              <a:t>Erdos-Renyi</a:t>
            </a:r>
            <a:r>
              <a:rPr lang="en-US" dirty="0"/>
              <a:t> – </a:t>
            </a:r>
            <a:r>
              <a:rPr lang="ru-RU" dirty="0"/>
              <a:t>моделировали различную локальность и распределение степеней, </a:t>
            </a:r>
            <a:r>
              <a:rPr lang="en-US" dirty="0"/>
              <a:t>skew</a:t>
            </a:r>
            <a:r>
              <a:rPr lang="ru-RU" dirty="0"/>
              <a:t>)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545E2E8-3117-4DD7-A192-8C923DF076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F35FF91-4A06-4414-BB2A-F2DD08FFA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7819E59-3E88-4383-B487-627D3B9C0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627085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7A2D84A-AC2F-4E1D-AC8B-167924DD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WISE, 2023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8845A1A-3B35-41B4-973A-DD8858F6F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Результаты: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lvl="1"/>
            <a:r>
              <a:rPr lang="ru-RU" dirty="0"/>
              <a:t>На диагонали – правильно предсказанный класс</a:t>
            </a:r>
          </a:p>
          <a:p>
            <a:pPr lvl="1"/>
            <a:r>
              <a:rPr lang="ru-RU" dirty="0"/>
              <a:t>Точность </a:t>
            </a:r>
            <a:r>
              <a:rPr lang="en-US" dirty="0"/>
              <a:t>87%,</a:t>
            </a:r>
            <a:r>
              <a:rPr lang="en-US" b="1" dirty="0"/>
              <a:t>92%</a:t>
            </a:r>
            <a:r>
              <a:rPr lang="en-US" dirty="0"/>
              <a:t>,87%,84%,83% </a:t>
            </a:r>
            <a:r>
              <a:rPr lang="ru-RU" dirty="0"/>
              <a:t>для </a:t>
            </a:r>
            <a:r>
              <a:rPr lang="en-US" dirty="0"/>
              <a:t>SELLPACK,</a:t>
            </a:r>
            <a:r>
              <a:rPr lang="ru-RU" dirty="0"/>
              <a:t> </a:t>
            </a:r>
            <a:r>
              <a:rPr lang="en-US" b="1" dirty="0"/>
              <a:t>Sell-c-𝜎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dirty="0"/>
              <a:t>Sell-c-R,</a:t>
            </a:r>
            <a:r>
              <a:rPr lang="ru-RU" dirty="0"/>
              <a:t> </a:t>
            </a:r>
            <a:r>
              <a:rPr lang="en-US" dirty="0"/>
              <a:t>LAV-1Seg,</a:t>
            </a:r>
            <a:r>
              <a:rPr lang="ru-RU" dirty="0"/>
              <a:t> </a:t>
            </a:r>
            <a:r>
              <a:rPr lang="en-US" dirty="0"/>
              <a:t>LAV,</a:t>
            </a:r>
            <a:r>
              <a:rPr lang="ru-RU" dirty="0"/>
              <a:t> соответственно.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6A337EA-5C13-42BD-9660-C1FD66CF9A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E42CE9A-3CAE-47B8-B7E5-2099EDEBB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836ED69-8A21-4F21-AE4C-388904BA2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1C8B60C-E3B2-4D5F-A475-9E7C7277E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8072"/>
            <a:ext cx="9906000" cy="216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2366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3C27903-6F6A-4550-9830-96596553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WISE, 2023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24B66C9-7ADE-4E77-91E2-68CA70FD0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C2505C0-B149-44F2-AD8B-A8E0933244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1E67C59-7BD5-4F98-A17A-6BBDA2533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C502AEB-E9B5-42C8-8C96-B1C1FF020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47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DFB03DD-9347-4140-BAC2-B7C07056B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" y="1083094"/>
            <a:ext cx="9906000" cy="215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68395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AD89C6B-A484-49D9-9035-34CAFC13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SpMV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/>
              <a:t>CSR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C8872C4-8EEF-4CB4-9FFD-B5427982B6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5BAF4A9-C190-4956-91F8-270C8448B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111B8E5-EC3D-44D6-B5B6-08823F279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E94794A-0140-40A6-9618-9554FFDC5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12" y="1268760"/>
            <a:ext cx="8057143" cy="4009524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B31B9008-EBE1-4FD7-909A-4DEBFB81D3C6}"/>
              </a:ext>
            </a:extLst>
          </p:cNvPr>
          <p:cNvSpPr/>
          <p:nvPr/>
        </p:nvSpPr>
        <p:spPr>
          <a:xfrm>
            <a:off x="4808984" y="4581128"/>
            <a:ext cx="3495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C00000"/>
                </a:solidFill>
                <a:latin typeface="+mn-lt"/>
              </a:rPr>
              <a:t>нерегулярный доступ к памяти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xmlns="" id="{4378EAAC-F066-4A2A-97F2-B35642924096}"/>
              </a:ext>
            </a:extLst>
          </p:cNvPr>
          <p:cNvCxnSpPr/>
          <p:nvPr/>
        </p:nvCxnSpPr>
        <p:spPr bwMode="auto">
          <a:xfrm flipV="1">
            <a:off x="5673080" y="4365104"/>
            <a:ext cx="0" cy="288032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9439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8D585B4-1920-4B5D-9E45-060ABE57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формата </a:t>
            </a:r>
            <a:r>
              <a:rPr lang="en-US" dirty="0"/>
              <a:t>CSR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EA16C03-E4E5-4FEA-BE71-BF7224DC2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Низкая локальность, нерегулярный доступ к памяти</a:t>
            </a:r>
          </a:p>
          <a:p>
            <a:r>
              <a:rPr lang="ru-RU" dirty="0"/>
              <a:t>Не векторизуется</a:t>
            </a:r>
          </a:p>
          <a:p>
            <a:r>
              <a:rPr lang="ru-RU" dirty="0"/>
              <a:t>Излишние затраты памяти для сильно разреженных матриц (например, в матрице много пустых строк)</a:t>
            </a:r>
          </a:p>
          <a:p>
            <a:r>
              <a:rPr lang="ru-RU" dirty="0"/>
              <a:t>При распараллеливании «по строкам» не удобен для матриц с большим разбросом степеней</a:t>
            </a:r>
          </a:p>
          <a:p>
            <a:endParaRPr lang="ru-RU" dirty="0"/>
          </a:p>
          <a:p>
            <a:r>
              <a:rPr lang="ru-RU" b="1" dirty="0"/>
              <a:t>(И.Б.) Итог: </a:t>
            </a:r>
            <a:r>
              <a:rPr lang="ru-RU" dirty="0"/>
              <a:t>низкая эффективность использования современных процессоров с большим числом ядер и широкими векторными регистрами </a:t>
            </a:r>
          </a:p>
          <a:p>
            <a:r>
              <a:rPr lang="ru-RU" b="1" dirty="0"/>
              <a:t>(И.Б.) Направление работ:</a:t>
            </a:r>
            <a:r>
              <a:rPr lang="ru-RU" dirty="0"/>
              <a:t> разработка новых форматов, лучше приспособленных для современных и будущих архитектур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FA7E60E-54F6-4348-AE0D-8B1C04238D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A0EB723-E88A-4856-8446-A54F682D5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DB690C6-97CC-4625-BA6D-EF995979E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321571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55F659C-7B07-4024-9903-032ED629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форматы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52F0C1FC-E318-4791-AFC3-8D50C01252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D0DF7E6-779D-4EE7-AD4C-58459720B9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E9CEB75-90AB-41C3-BD22-6FE83944A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7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071355-8714-4686-A1BE-8CF87CD816B7}"/>
              </a:ext>
            </a:extLst>
          </p:cNvPr>
          <p:cNvSpPr txBox="1"/>
          <p:nvPr/>
        </p:nvSpPr>
        <p:spPr>
          <a:xfrm>
            <a:off x="776536" y="1988840"/>
            <a:ext cx="202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+mn-lt"/>
              </a:rPr>
              <a:t>На основе </a:t>
            </a:r>
            <a:r>
              <a:rPr lang="en-US" sz="2000" dirty="0">
                <a:latin typeface="+mn-lt"/>
              </a:rPr>
              <a:t>CSR</a:t>
            </a:r>
            <a:endParaRPr lang="ru-RU" sz="20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F6CA96C-CE3E-4528-B0AB-EE5BA320ABA2}"/>
              </a:ext>
            </a:extLst>
          </p:cNvPr>
          <p:cNvSpPr txBox="1"/>
          <p:nvPr/>
        </p:nvSpPr>
        <p:spPr>
          <a:xfrm>
            <a:off x="796887" y="2467500"/>
            <a:ext cx="9685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BCSR</a:t>
            </a:r>
            <a:endParaRPr lang="ru-RU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CSX</a:t>
            </a:r>
          </a:p>
          <a:p>
            <a:r>
              <a:rPr lang="en-US" sz="2000" dirty="0">
                <a:latin typeface="+mn-lt"/>
              </a:rPr>
              <a:t>VBSF</a:t>
            </a:r>
            <a:endParaRPr lang="ru-RU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CRS5</a:t>
            </a:r>
          </a:p>
          <a:p>
            <a:r>
              <a:rPr lang="en-US" sz="2000" dirty="0">
                <a:latin typeface="+mn-lt"/>
              </a:rPr>
              <a:t>CRS2</a:t>
            </a:r>
          </a:p>
          <a:p>
            <a:r>
              <a:rPr lang="en-US" sz="2000" dirty="0">
                <a:latin typeface="+mn-lt"/>
              </a:rPr>
              <a:t>CVR</a:t>
            </a:r>
          </a:p>
          <a:p>
            <a:r>
              <a:rPr lang="en-US" sz="2000" dirty="0">
                <a:latin typeface="+mn-lt"/>
              </a:rPr>
              <a:t>VHCC</a:t>
            </a:r>
          </a:p>
          <a:p>
            <a:r>
              <a:rPr lang="en-US" sz="2000" dirty="0">
                <a:latin typeface="+mn-lt"/>
              </a:rPr>
              <a:t>DCSC</a:t>
            </a:r>
          </a:p>
          <a:p>
            <a:r>
              <a:rPr lang="en-US" sz="2000" dirty="0">
                <a:latin typeface="+mn-lt"/>
              </a:rPr>
              <a:t>CSR(I)</a:t>
            </a:r>
            <a:endParaRPr lang="ru-RU" sz="20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2907FA8-4256-4C5D-A630-405ACE79AC36}"/>
              </a:ext>
            </a:extLst>
          </p:cNvPr>
          <p:cNvSpPr txBox="1"/>
          <p:nvPr/>
        </p:nvSpPr>
        <p:spPr>
          <a:xfrm>
            <a:off x="4131388" y="1211922"/>
            <a:ext cx="1280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+mn-lt"/>
              </a:rPr>
              <a:t>Форматы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86F4A25-22CB-4210-BB75-4D9A2542073B}"/>
              </a:ext>
            </a:extLst>
          </p:cNvPr>
          <p:cNvSpPr txBox="1"/>
          <p:nvPr/>
        </p:nvSpPr>
        <p:spPr>
          <a:xfrm>
            <a:off x="6861275" y="1988840"/>
            <a:ext cx="1941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+mn-lt"/>
              </a:rPr>
              <a:t>На основе </a:t>
            </a:r>
            <a:r>
              <a:rPr lang="en-US" sz="2000" dirty="0">
                <a:latin typeface="+mn-lt"/>
              </a:rPr>
              <a:t>ELL</a:t>
            </a:r>
            <a:endParaRPr lang="ru-RU" sz="2000" dirty="0">
              <a:latin typeface="+mn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757A2A29-5433-43B9-A089-B3B60862CBE9}"/>
              </a:ext>
            </a:extLst>
          </p:cNvPr>
          <p:cNvSpPr/>
          <p:nvPr/>
        </p:nvSpPr>
        <p:spPr>
          <a:xfrm>
            <a:off x="6861275" y="2467500"/>
            <a:ext cx="2052165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+mn-lt"/>
              </a:rPr>
              <a:t>SELL</a:t>
            </a:r>
          </a:p>
          <a:p>
            <a:r>
              <a:rPr lang="en-US" sz="2000" dirty="0">
                <a:latin typeface="+mn-lt"/>
              </a:rPr>
              <a:t>SELL-C</a:t>
            </a:r>
          </a:p>
          <a:p>
            <a:r>
              <a:rPr lang="en-US" sz="2000" dirty="0">
                <a:latin typeface="+mn-lt"/>
              </a:rPr>
              <a:t>SELL-C-sigma</a:t>
            </a:r>
          </a:p>
          <a:p>
            <a:r>
              <a:rPr lang="en-US" sz="2000" dirty="0">
                <a:latin typeface="+mn-lt"/>
              </a:rPr>
              <a:t>SELL-P</a:t>
            </a:r>
          </a:p>
          <a:p>
            <a:r>
              <a:rPr lang="en-US" sz="2000" dirty="0">
                <a:latin typeface="+mn-lt"/>
              </a:rPr>
              <a:t>ESB</a:t>
            </a:r>
          </a:p>
          <a:p>
            <a:r>
              <a:rPr lang="ru-RU" sz="2000" dirty="0">
                <a:latin typeface="+mn-lt"/>
              </a:rPr>
              <a:t>VBSF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HYB</a:t>
            </a:r>
            <a:r>
              <a:rPr lang="ru-RU" sz="2000" dirty="0">
                <a:latin typeface="+mn-lt"/>
              </a:rPr>
              <a:t>=</a:t>
            </a:r>
            <a:r>
              <a:rPr lang="en-US" sz="2000" dirty="0">
                <a:latin typeface="+mn-lt"/>
              </a:rPr>
              <a:t>ELL+COO</a:t>
            </a:r>
            <a:endParaRPr lang="ru-RU" sz="2000" dirty="0">
              <a:latin typeface="+mn-lt"/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xmlns="" id="{DF9D8581-9FB6-4372-B17D-E7B7FBC696B0}"/>
              </a:ext>
            </a:extLst>
          </p:cNvPr>
          <p:cNvCxnSpPr>
            <a:stCxn id="13" idx="1"/>
            <a:endCxn id="7" idx="0"/>
          </p:cNvCxnSpPr>
          <p:nvPr/>
        </p:nvCxnSpPr>
        <p:spPr bwMode="auto">
          <a:xfrm flipH="1">
            <a:off x="1790756" y="1411977"/>
            <a:ext cx="2340632" cy="5768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xmlns="" id="{827E06C6-1AC4-4F08-8550-D8F170475F79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 bwMode="auto">
          <a:xfrm>
            <a:off x="5411675" y="1411977"/>
            <a:ext cx="2420539" cy="5768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xmlns="" val="370779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D9BEC2D-19DE-4C17-8995-1423166E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Новые форматы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8BB0E57-C87B-4586-BC60-7627D7508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сравнивать?</a:t>
            </a:r>
          </a:p>
          <a:p>
            <a:pPr lvl="1"/>
            <a:r>
              <a:rPr lang="ru-RU" dirty="0"/>
              <a:t>Затраты памяти</a:t>
            </a:r>
          </a:p>
          <a:p>
            <a:pPr lvl="1"/>
            <a:r>
              <a:rPr lang="ru-RU" dirty="0"/>
              <a:t>Стоимость конвертации из </a:t>
            </a:r>
            <a:r>
              <a:rPr lang="en-US" dirty="0"/>
              <a:t>CSR </a:t>
            </a:r>
            <a:r>
              <a:rPr lang="ru-RU" dirty="0"/>
              <a:t>или </a:t>
            </a:r>
            <a:r>
              <a:rPr lang="en-US" dirty="0"/>
              <a:t>COO </a:t>
            </a:r>
            <a:r>
              <a:rPr lang="ru-RU" dirty="0"/>
              <a:t>в новый формат (измеряется в числе операций </a:t>
            </a:r>
            <a:r>
              <a:rPr lang="en-US" dirty="0" err="1"/>
              <a:t>SpMV</a:t>
            </a:r>
            <a:r>
              <a:rPr lang="en-US" dirty="0"/>
              <a:t>)</a:t>
            </a:r>
          </a:p>
          <a:p>
            <a:pPr lvl="1"/>
            <a:r>
              <a:rPr lang="ru-RU" dirty="0"/>
              <a:t>Производительность (</a:t>
            </a:r>
            <a:r>
              <a:rPr lang="en-US" dirty="0" err="1"/>
              <a:t>Gflop</a:t>
            </a:r>
            <a:r>
              <a:rPr lang="en-US" dirty="0"/>
              <a:t>/s)</a:t>
            </a:r>
            <a:endParaRPr lang="ru-RU" dirty="0"/>
          </a:p>
          <a:p>
            <a:pPr lvl="1"/>
            <a:r>
              <a:rPr lang="ru-RU" dirty="0"/>
              <a:t>На матрицах какого типа лучше работает?</a:t>
            </a:r>
          </a:p>
          <a:p>
            <a:pPr marL="266700" lvl="1" indent="0">
              <a:buNone/>
            </a:pP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ED13DA1-E936-452F-8D5A-F9C6B917FC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3B3C8076-F8A5-4717-AFFB-F023D1C60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CE8DF31-E81F-4FF1-9A6A-C792E67E5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4F2367BF-7A57-4F5A-B357-719264272D2E}" type="slidenum">
              <a:rPr lang="ru-RU" smtClean="0"/>
              <a:pPr>
                <a:defRPr/>
              </a:pPr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683086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772419F-66AA-4B97-B71D-B945EB8BA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DCSC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90ED95B-42CF-4BBC-AC4A-6A6A57C0A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AF3A0EFA-2EA8-46E6-8DFC-118D60C2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84A67C-33BD-4A59-9EAE-678C8C03CEA8}" type="slidenum">
              <a:rPr lang="ru-RU" smtClean="0"/>
              <a:pPr>
                <a:defRPr/>
              </a:pPr>
              <a:t>9</a:t>
            </a:fld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484E7D5-DB0F-42A2-AE16-D7DB6B0F32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Н. Новгород, 2023</a:t>
            </a: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BA05648-8D3C-42FF-9809-DC2152E3C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Лекция 10. Нестандартные форматы хранения разреженных матриц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214842664"/>
      </p:ext>
    </p:extLst>
  </p:cSld>
  <p:clrMapOvr>
    <a:masterClrMapping/>
  </p:clrMapOvr>
</p:sld>
</file>

<file path=ppt/theme/theme1.xml><?xml version="1.0" encoding="utf-8"?>
<a:theme xmlns:a="http://schemas.openxmlformats.org/drawingml/2006/main" name="1_itlab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Оформление по умолчанию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nard MT Condensed" pitchFamily="18" charset="0"/>
            <a:cs typeface="Arial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1848</Words>
  <Application>Microsoft Office PowerPoint</Application>
  <PresentationFormat>Лист A4 (210x297 мм)</PresentationFormat>
  <Paragraphs>304</Paragraphs>
  <Slides>47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48" baseType="lpstr">
      <vt:lpstr>1_itlab</vt:lpstr>
      <vt:lpstr>Слайд 1</vt:lpstr>
      <vt:lpstr>Слайд 2</vt:lpstr>
      <vt:lpstr>Содержание</vt:lpstr>
      <vt:lpstr>CSR</vt:lpstr>
      <vt:lpstr>SpMV для CSR</vt:lpstr>
      <vt:lpstr>Проблемы формата CSR</vt:lpstr>
      <vt:lpstr>Новые форматы</vt:lpstr>
      <vt:lpstr>Новые форматы</vt:lpstr>
      <vt:lpstr>DCSC</vt:lpstr>
      <vt:lpstr>Формат DCSC (CombBLAS)</vt:lpstr>
      <vt:lpstr>Формат DCSC (CombBLAS)</vt:lpstr>
      <vt:lpstr>Результаты вычислительных экспериментов</vt:lpstr>
      <vt:lpstr>Результаты вычислительных экспериментов</vt:lpstr>
      <vt:lpstr>CSR5, CSR2</vt:lpstr>
      <vt:lpstr>CSR-5 (Liu W., Vinter B., 2015)</vt:lpstr>
      <vt:lpstr>CSR-5</vt:lpstr>
      <vt:lpstr>CSR2 (2021, Bian, Huang)</vt:lpstr>
      <vt:lpstr>СSR2</vt:lpstr>
      <vt:lpstr>CVR</vt:lpstr>
      <vt:lpstr>Конвертация в CVR</vt:lpstr>
      <vt:lpstr>SpMV для CVR</vt:lpstr>
      <vt:lpstr>SpMV для CVR</vt:lpstr>
      <vt:lpstr>Результаты экспериментов</vt:lpstr>
      <vt:lpstr>Результаты экспериментов</vt:lpstr>
      <vt:lpstr>SELL-C-sigma</vt:lpstr>
      <vt:lpstr>Модификации формата ELLPACK</vt:lpstr>
      <vt:lpstr>Модификации формата ELLPACK</vt:lpstr>
      <vt:lpstr>SLIM SELL (SELL-C-sigma)</vt:lpstr>
      <vt:lpstr>SlimCell</vt:lpstr>
      <vt:lpstr>SlimCell</vt:lpstr>
      <vt:lpstr>SlimCell</vt:lpstr>
      <vt:lpstr>SlimCell</vt:lpstr>
      <vt:lpstr>SlimCell. Эксперименты</vt:lpstr>
      <vt:lpstr>SlimCell. Эксперименты</vt:lpstr>
      <vt:lpstr>SlimCell. Эксперименты</vt:lpstr>
      <vt:lpstr>SlimCell. Эксперименты</vt:lpstr>
      <vt:lpstr>SpMV + ML</vt:lpstr>
      <vt:lpstr>Подбор формата методами ML</vt:lpstr>
      <vt:lpstr>Chen 2018, ML</vt:lpstr>
      <vt:lpstr>Chen, 2018</vt:lpstr>
      <vt:lpstr>Chen, 2018</vt:lpstr>
      <vt:lpstr>Chen, 2018</vt:lpstr>
      <vt:lpstr>Chen, 2018</vt:lpstr>
      <vt:lpstr>WISE, 2023</vt:lpstr>
      <vt:lpstr>WISE, 2023</vt:lpstr>
      <vt:lpstr>WISE, 2023</vt:lpstr>
      <vt:lpstr>WISE, 2023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программирования.  Курс на базе  Microsoft Solutions Framework</dc:title>
  <dc:creator/>
  <cp:lastModifiedBy/>
  <cp:revision>16</cp:revision>
  <cp:lastPrinted>1900-12-31T20:00:00Z</cp:lastPrinted>
  <dcterms:created xsi:type="dcterms:W3CDTF">1900-12-31T20:00:00Z</dcterms:created>
  <dcterms:modified xsi:type="dcterms:W3CDTF">2024-11-22T07:40:40Z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